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21"/>
  </p:notesMasterIdLst>
  <p:sldIdLst>
    <p:sldId id="280" r:id="rId2"/>
    <p:sldId id="270" r:id="rId3"/>
    <p:sldId id="271" r:id="rId4"/>
    <p:sldId id="284" r:id="rId5"/>
    <p:sldId id="258" r:id="rId6"/>
    <p:sldId id="257" r:id="rId7"/>
    <p:sldId id="273" r:id="rId8"/>
    <p:sldId id="266" r:id="rId9"/>
    <p:sldId id="262" r:id="rId10"/>
    <p:sldId id="263" r:id="rId11"/>
    <p:sldId id="260" r:id="rId12"/>
    <p:sldId id="264" r:id="rId13"/>
    <p:sldId id="265" r:id="rId14"/>
    <p:sldId id="274" r:id="rId15"/>
    <p:sldId id="275" r:id="rId16"/>
    <p:sldId id="279" r:id="rId17"/>
    <p:sldId id="281" r:id="rId18"/>
    <p:sldId id="283" r:id="rId19"/>
    <p:sldId id="282" r:id="rId2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mariavedislav18@gmail.com" initials="a" lastIdx="1" clrIdx="0">
    <p:extLst>
      <p:ext uri="{19B8F6BF-5375-455C-9EA6-DF929625EA0E}">
        <p15:presenceInfo xmlns:p15="http://schemas.microsoft.com/office/powerpoint/2012/main" userId="ac2aa18203d5ff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212"/>
    <a:srgbClr val="E82020"/>
    <a:srgbClr val="DA4A8B"/>
    <a:srgbClr val="FB9DE2"/>
    <a:srgbClr val="8F7988"/>
    <a:srgbClr val="E87EA4"/>
    <a:srgbClr val="CD993B"/>
    <a:srgbClr val="F1850F"/>
    <a:srgbClr val="FF9966"/>
    <a:srgbClr val="AA1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C789CB-4618-466C-B1F2-BD5DDCFD387A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1CB2DC3-F168-43F6-A036-4B57CE07CC0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o-RO" sz="1800" b="1">
              <a:solidFill>
                <a:schemeClr val="tx1"/>
              </a:solidFill>
            </a:rPr>
            <a:t>VIZIUNEA</a:t>
          </a:r>
        </a:p>
      </dgm:t>
    </dgm:pt>
    <dgm:pt modelId="{C6A626DC-E2DE-4375-BAB5-8627552A373A}" type="parTrans" cxnId="{AC6AFF08-EDD9-4767-BF8C-8282FDD325CF}">
      <dgm:prSet/>
      <dgm:spPr/>
      <dgm:t>
        <a:bodyPr/>
        <a:lstStyle/>
        <a:p>
          <a:endParaRPr lang="ro-RO"/>
        </a:p>
      </dgm:t>
    </dgm:pt>
    <dgm:pt modelId="{17702471-7FE0-498C-901D-BDEB9CD00826}" type="sibTrans" cxnId="{AC6AFF08-EDD9-4767-BF8C-8282FDD325CF}">
      <dgm:prSet/>
      <dgm:spPr/>
      <dgm:t>
        <a:bodyPr/>
        <a:lstStyle/>
        <a:p>
          <a:endParaRPr lang="ro-RO"/>
        </a:p>
      </dgm:t>
    </dgm:pt>
    <dgm:pt modelId="{4B4B7762-E56B-4E19-B144-8EED07398F0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o-RO" sz="1800" b="1">
              <a:solidFill>
                <a:schemeClr val="tx1"/>
              </a:solidFill>
            </a:rPr>
            <a:t>STIMA DE SINE LA ADOLESCENȚI</a:t>
          </a:r>
          <a:endParaRPr lang="ro-RO" sz="1800">
            <a:solidFill>
              <a:schemeClr val="tx1"/>
            </a:solidFill>
          </a:endParaRPr>
        </a:p>
      </dgm:t>
    </dgm:pt>
    <dgm:pt modelId="{1DC61227-12C0-4B52-AD11-E825391F1844}" type="parTrans" cxnId="{B5BCB5BB-8542-4ACB-B09D-850D77ED1557}">
      <dgm:prSet/>
      <dgm:spPr/>
      <dgm:t>
        <a:bodyPr/>
        <a:lstStyle/>
        <a:p>
          <a:endParaRPr lang="ro-RO"/>
        </a:p>
      </dgm:t>
    </dgm:pt>
    <dgm:pt modelId="{9D8BB4CD-2947-45F9-84A6-A5B21B3EC7DF}" type="sibTrans" cxnId="{B5BCB5BB-8542-4ACB-B09D-850D77ED1557}">
      <dgm:prSet/>
      <dgm:spPr/>
      <dgm:t>
        <a:bodyPr/>
        <a:lstStyle/>
        <a:p>
          <a:endParaRPr lang="ro-RO"/>
        </a:p>
      </dgm:t>
    </dgm:pt>
    <dgm:pt modelId="{9991BBEF-8159-4BB8-B0FF-80EE5AB6A0A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o-RO" sz="1800" b="1">
              <a:solidFill>
                <a:schemeClr val="tx1"/>
              </a:solidFill>
            </a:rPr>
            <a:t>PROIECȚIA VIITORULUI IMAGINEAZĂ-ȚI VIITORUL AȘA CUM ÎL DOREȘTI</a:t>
          </a:r>
        </a:p>
      </dgm:t>
    </dgm:pt>
    <dgm:pt modelId="{88DEF1F3-ECB9-403C-940E-D6B47C220B0D}" type="parTrans" cxnId="{DC7A091C-1652-4226-A79F-79322B9D9D86}">
      <dgm:prSet/>
      <dgm:spPr/>
      <dgm:t>
        <a:bodyPr/>
        <a:lstStyle/>
        <a:p>
          <a:endParaRPr lang="ro-RO"/>
        </a:p>
      </dgm:t>
    </dgm:pt>
    <dgm:pt modelId="{4F4DE663-A7DD-4DFA-85A8-EF78F494D8D1}" type="sibTrans" cxnId="{DC7A091C-1652-4226-A79F-79322B9D9D86}">
      <dgm:prSet/>
      <dgm:spPr/>
      <dgm:t>
        <a:bodyPr/>
        <a:lstStyle/>
        <a:p>
          <a:endParaRPr lang="ro-RO"/>
        </a:p>
      </dgm:t>
    </dgm:pt>
    <dgm:pt modelId="{495DD260-D178-494E-A13C-1FE526BE76C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ro-RO" sz="1800" b="1">
              <a:solidFill>
                <a:schemeClr val="tx1"/>
              </a:solidFill>
            </a:rPr>
            <a:t>IMPORTANȚA EDUCAȚIEI FINANCIARE PENTRU ADOLESCENȚI</a:t>
          </a:r>
          <a:endParaRPr lang="ro-RO" sz="1800">
            <a:solidFill>
              <a:schemeClr val="tx1"/>
            </a:solidFill>
          </a:endParaRPr>
        </a:p>
      </dgm:t>
    </dgm:pt>
    <dgm:pt modelId="{2C1ABC76-F525-4CBA-AE8A-05D54EACC0B8}" type="parTrans" cxnId="{DD9245EB-80EA-4010-8C18-8237149030AF}">
      <dgm:prSet/>
      <dgm:spPr/>
      <dgm:t>
        <a:bodyPr/>
        <a:lstStyle/>
        <a:p>
          <a:endParaRPr lang="ro-RO"/>
        </a:p>
      </dgm:t>
    </dgm:pt>
    <dgm:pt modelId="{8261E3BC-987B-45CC-876E-41D9A39F6C6F}" type="sibTrans" cxnId="{DD9245EB-80EA-4010-8C18-8237149030AF}">
      <dgm:prSet/>
      <dgm:spPr/>
      <dgm:t>
        <a:bodyPr/>
        <a:lstStyle/>
        <a:p>
          <a:endParaRPr lang="ro-RO"/>
        </a:p>
      </dgm:t>
    </dgm:pt>
    <dgm:pt modelId="{2FBB71E9-36FF-4292-B448-E8970AD3BDC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o-RO" sz="1800" b="1">
              <a:solidFill>
                <a:schemeClr val="tx1"/>
              </a:solidFill>
            </a:rPr>
            <a:t>CONȘTIENTIZAREA PROPRIULUI POTENȚIAL</a:t>
          </a:r>
          <a:endParaRPr lang="ro-RO" sz="1800">
            <a:solidFill>
              <a:schemeClr val="tx1"/>
            </a:solidFill>
          </a:endParaRPr>
        </a:p>
      </dgm:t>
    </dgm:pt>
    <dgm:pt modelId="{F633D902-BA4D-43A9-9F03-71E0826DBD2B}" type="parTrans" cxnId="{FF45D9A8-2D38-4FF0-8391-9D3777E7BA52}">
      <dgm:prSet/>
      <dgm:spPr/>
      <dgm:t>
        <a:bodyPr/>
        <a:lstStyle/>
        <a:p>
          <a:endParaRPr lang="ro-RO"/>
        </a:p>
      </dgm:t>
    </dgm:pt>
    <dgm:pt modelId="{E1C66970-D4A1-41C8-94A0-FBE04C6ABC5E}" type="sibTrans" cxnId="{FF45D9A8-2D38-4FF0-8391-9D3777E7BA52}">
      <dgm:prSet/>
      <dgm:spPr/>
      <dgm:t>
        <a:bodyPr/>
        <a:lstStyle/>
        <a:p>
          <a:endParaRPr lang="ro-RO"/>
        </a:p>
      </dgm:t>
    </dgm:pt>
    <dgm:pt modelId="{5CFE893B-F971-4819-93B4-984955B6F91E}" type="pres">
      <dgm:prSet presAssocID="{69C789CB-4618-466C-B1F2-BD5DDCFD387A}" presName="linearFlow" presStyleCnt="0">
        <dgm:presLayoutVars>
          <dgm:dir/>
          <dgm:resizeHandles val="exact"/>
        </dgm:presLayoutVars>
      </dgm:prSet>
      <dgm:spPr/>
    </dgm:pt>
    <dgm:pt modelId="{AD16580D-6468-461B-BDEF-7BAD30592573}" type="pres">
      <dgm:prSet presAssocID="{21CB2DC3-F168-43F6-A036-4B57CE07CC01}" presName="composite" presStyleCnt="0"/>
      <dgm:spPr/>
    </dgm:pt>
    <dgm:pt modelId="{902230CA-06DC-4F02-9D46-FBFF50C1E37B}" type="pres">
      <dgm:prSet presAssocID="{21CB2DC3-F168-43F6-A036-4B57CE07CC01}" presName="imgShp" presStyleLbl="fgImgPlace1" presStyleIdx="0" presStyleCnt="5" custScaleX="1134404" custScaleY="1020098" custLinFactX="-544857" custLinFactNeighborX="-600000" custLinFactNeighborY="45043"/>
      <dgm:spPr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</dgm:spPr>
    </dgm:pt>
    <dgm:pt modelId="{4CBE8C16-EF01-440E-A5B2-82F42483EBF4}" type="pres">
      <dgm:prSet presAssocID="{21CB2DC3-F168-43F6-A036-4B57CE07CC01}" presName="txShp" presStyleLbl="node1" presStyleIdx="0" presStyleCnt="5" custScaleX="49588" custScaleY="569993" custLinFactNeighborX="-44780" custLinFactNeighborY="26264">
        <dgm:presLayoutVars>
          <dgm:bulletEnabled val="1"/>
        </dgm:presLayoutVars>
      </dgm:prSet>
      <dgm:spPr/>
    </dgm:pt>
    <dgm:pt modelId="{C290F489-EC10-40F6-9D9A-98E1AB6229DD}" type="pres">
      <dgm:prSet presAssocID="{17702471-7FE0-498C-901D-BDEB9CD00826}" presName="spacing" presStyleCnt="0"/>
      <dgm:spPr/>
    </dgm:pt>
    <dgm:pt modelId="{61537DBF-529A-4157-96E2-F1BB667FCD47}" type="pres">
      <dgm:prSet presAssocID="{4B4B7762-E56B-4E19-B144-8EED07398F00}" presName="composite" presStyleCnt="0"/>
      <dgm:spPr/>
    </dgm:pt>
    <dgm:pt modelId="{61409EAB-C7C6-4E2D-8CBD-F22111D3D63D}" type="pres">
      <dgm:prSet presAssocID="{4B4B7762-E56B-4E19-B144-8EED07398F00}" presName="imgShp" presStyleLbl="fgImgPlace1" presStyleIdx="1" presStyleCnt="5" custScaleX="1470404" custScaleY="831944" custLinFactX="-200000" custLinFactNeighborX="-273810" custLinFactNeighborY="-69359"/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AACF529B-5DAC-402F-B1E6-A4B57225EE50}" type="pres">
      <dgm:prSet presAssocID="{4B4B7762-E56B-4E19-B144-8EED07398F00}" presName="txShp" presStyleLbl="node1" presStyleIdx="1" presStyleCnt="5" custScaleX="58374" custScaleY="592708" custLinFactNeighborX="-20035" custLinFactNeighborY="-86052">
        <dgm:presLayoutVars>
          <dgm:bulletEnabled val="1"/>
        </dgm:presLayoutVars>
      </dgm:prSet>
      <dgm:spPr/>
    </dgm:pt>
    <dgm:pt modelId="{8DD80359-3430-436C-8821-C061BD26CBE6}" type="pres">
      <dgm:prSet presAssocID="{9D8BB4CD-2947-45F9-84A6-A5B21B3EC7DF}" presName="spacing" presStyleCnt="0"/>
      <dgm:spPr/>
    </dgm:pt>
    <dgm:pt modelId="{D778B929-CFA3-41C2-BF7E-42E2DD9554FA}" type="pres">
      <dgm:prSet presAssocID="{9991BBEF-8159-4BB8-B0FF-80EE5AB6A0AD}" presName="composite" presStyleCnt="0"/>
      <dgm:spPr/>
    </dgm:pt>
    <dgm:pt modelId="{7ED66A67-25BA-49B1-A1B2-8886C6A9F1D3}" type="pres">
      <dgm:prSet presAssocID="{9991BBEF-8159-4BB8-B0FF-80EE5AB6A0AD}" presName="imgShp" presStyleLbl="fgImgPlace1" presStyleIdx="2" presStyleCnt="5" custScaleX="1102007" custScaleY="1010593" custLinFactX="-600000" custLinFactY="-100000" custLinFactNeighborX="-696230" custLinFactNeighborY="-105371"/>
      <dgm:spPr>
        <a:blipFill rotWithShape="1">
          <a:blip xmlns:r="http://schemas.openxmlformats.org/officeDocument/2006/relationships" r:embed="rId3"/>
          <a:srcRect/>
          <a:stretch>
            <a:fillRect t="-49000" b="-49000"/>
          </a:stretch>
        </a:blipFill>
      </dgm:spPr>
    </dgm:pt>
    <dgm:pt modelId="{DCB1FD34-054A-4534-962A-0ABE054E83EF}" type="pres">
      <dgm:prSet presAssocID="{9991BBEF-8159-4BB8-B0FF-80EE5AB6A0AD}" presName="txShp" presStyleLbl="node1" presStyleIdx="2" presStyleCnt="5" custScaleX="64059" custScaleY="906809" custLinFactY="-86446" custLinFactNeighborX="-41241" custLinFactNeighborY="-100000">
        <dgm:presLayoutVars>
          <dgm:bulletEnabled val="1"/>
        </dgm:presLayoutVars>
      </dgm:prSet>
      <dgm:spPr/>
    </dgm:pt>
    <dgm:pt modelId="{57AA44A7-7162-4D32-9FEA-B65DFE9761F3}" type="pres">
      <dgm:prSet presAssocID="{4F4DE663-A7DD-4DFA-85A8-EF78F494D8D1}" presName="spacing" presStyleCnt="0"/>
      <dgm:spPr/>
    </dgm:pt>
    <dgm:pt modelId="{DABC6BFA-208A-4B91-86D5-8227844993EF}" type="pres">
      <dgm:prSet presAssocID="{495DD260-D178-494E-A13C-1FE526BE76CC}" presName="composite" presStyleCnt="0"/>
      <dgm:spPr/>
    </dgm:pt>
    <dgm:pt modelId="{A92C9CD2-2588-4D39-BE56-BDC58B7D11C0}" type="pres">
      <dgm:prSet presAssocID="{495DD260-D178-494E-A13C-1FE526BE76CC}" presName="imgShp" presStyleLbl="fgImgPlace1" presStyleIdx="3" presStyleCnt="5" custScaleX="1325494" custScaleY="1079841" custLinFactX="-152002" custLinFactY="-98871" custLinFactNeighborX="-200000" custLinFactNeighborY="-100000"/>
      <dgm:spPr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</dgm:spPr>
    </dgm:pt>
    <dgm:pt modelId="{75728FDF-E92A-4D30-80BC-208F0A1D8AB8}" type="pres">
      <dgm:prSet presAssocID="{495DD260-D178-494E-A13C-1FE526BE76CC}" presName="txShp" presStyleLbl="node1" presStyleIdx="3" presStyleCnt="5" custFlipVert="1" custScaleX="60767" custScaleY="804515" custLinFactY="-100000" custLinFactNeighborX="-15893" custLinFactNeighborY="-101369">
        <dgm:presLayoutVars>
          <dgm:bulletEnabled val="1"/>
        </dgm:presLayoutVars>
      </dgm:prSet>
      <dgm:spPr/>
    </dgm:pt>
    <dgm:pt modelId="{3D42AA78-9B15-435F-9ABC-C947705B98B3}" type="pres">
      <dgm:prSet presAssocID="{8261E3BC-987B-45CC-876E-41D9A39F6C6F}" presName="spacing" presStyleCnt="0"/>
      <dgm:spPr/>
    </dgm:pt>
    <dgm:pt modelId="{BF1C5CE7-7D48-4717-9815-1040FD6566C5}" type="pres">
      <dgm:prSet presAssocID="{2FBB71E9-36FF-4292-B448-E8970AD3BDC2}" presName="composite" presStyleCnt="0"/>
      <dgm:spPr/>
    </dgm:pt>
    <dgm:pt modelId="{10E42A77-2FB1-4DB3-AF73-E09DB74822BF}" type="pres">
      <dgm:prSet presAssocID="{2FBB71E9-36FF-4292-B448-E8970AD3BDC2}" presName="imgShp" presStyleLbl="fgImgPlace1" presStyleIdx="4" presStyleCnt="5" custScaleX="1299609" custScaleY="1190285" custLinFactX="-500000" custLinFactNeighborX="-550847" custLinFactNeighborY="-73335"/>
      <dgm:spPr>
        <a:blipFill rotWithShape="1">
          <a:blip xmlns:r="http://schemas.openxmlformats.org/officeDocument/2006/relationships" r:embed="rId5"/>
          <a:srcRect/>
          <a:stretch>
            <a:fillRect t="-18000" b="-18000"/>
          </a:stretch>
        </a:blipFill>
      </dgm:spPr>
    </dgm:pt>
    <dgm:pt modelId="{718A90C4-01AD-47F6-85CD-09360E611477}" type="pres">
      <dgm:prSet presAssocID="{2FBB71E9-36FF-4292-B448-E8970AD3BDC2}" presName="txShp" presStyleLbl="node1" presStyleIdx="4" presStyleCnt="5" custScaleX="61423" custScaleY="636602" custLinFactY="-47291" custLinFactNeighborX="-33298" custLinFactNeighborY="-100000">
        <dgm:presLayoutVars>
          <dgm:bulletEnabled val="1"/>
        </dgm:presLayoutVars>
      </dgm:prSet>
      <dgm:spPr/>
    </dgm:pt>
  </dgm:ptLst>
  <dgm:cxnLst>
    <dgm:cxn modelId="{AC6AFF08-EDD9-4767-BF8C-8282FDD325CF}" srcId="{69C789CB-4618-466C-B1F2-BD5DDCFD387A}" destId="{21CB2DC3-F168-43F6-A036-4B57CE07CC01}" srcOrd="0" destOrd="0" parTransId="{C6A626DC-E2DE-4375-BAB5-8627552A373A}" sibTransId="{17702471-7FE0-498C-901D-BDEB9CD00826}"/>
    <dgm:cxn modelId="{DC7A091C-1652-4226-A79F-79322B9D9D86}" srcId="{69C789CB-4618-466C-B1F2-BD5DDCFD387A}" destId="{9991BBEF-8159-4BB8-B0FF-80EE5AB6A0AD}" srcOrd="2" destOrd="0" parTransId="{88DEF1F3-ECB9-403C-940E-D6B47C220B0D}" sibTransId="{4F4DE663-A7DD-4DFA-85A8-EF78F494D8D1}"/>
    <dgm:cxn modelId="{6C4F7B27-B186-4F41-9717-9AC5CDF790F7}" type="presOf" srcId="{4B4B7762-E56B-4E19-B144-8EED07398F00}" destId="{AACF529B-5DAC-402F-B1E6-A4B57225EE50}" srcOrd="0" destOrd="0" presId="urn:microsoft.com/office/officeart/2005/8/layout/vList3"/>
    <dgm:cxn modelId="{0597B93B-02AB-4DBA-BDB3-B78616CF8806}" type="presOf" srcId="{69C789CB-4618-466C-B1F2-BD5DDCFD387A}" destId="{5CFE893B-F971-4819-93B4-984955B6F91E}" srcOrd="0" destOrd="0" presId="urn:microsoft.com/office/officeart/2005/8/layout/vList3"/>
    <dgm:cxn modelId="{6A6EA561-B41B-4561-A45E-98392FC211D7}" type="presOf" srcId="{9991BBEF-8159-4BB8-B0FF-80EE5AB6A0AD}" destId="{DCB1FD34-054A-4534-962A-0ABE054E83EF}" srcOrd="0" destOrd="0" presId="urn:microsoft.com/office/officeart/2005/8/layout/vList3"/>
    <dgm:cxn modelId="{EEC77D68-1C96-4DA4-8CC4-22E79340E03F}" type="presOf" srcId="{495DD260-D178-494E-A13C-1FE526BE76CC}" destId="{75728FDF-E92A-4D30-80BC-208F0A1D8AB8}" srcOrd="0" destOrd="0" presId="urn:microsoft.com/office/officeart/2005/8/layout/vList3"/>
    <dgm:cxn modelId="{F511E18D-B645-4FFB-9C29-9799C002B907}" type="presOf" srcId="{21CB2DC3-F168-43F6-A036-4B57CE07CC01}" destId="{4CBE8C16-EF01-440E-A5B2-82F42483EBF4}" srcOrd="0" destOrd="0" presId="urn:microsoft.com/office/officeart/2005/8/layout/vList3"/>
    <dgm:cxn modelId="{FF45D9A8-2D38-4FF0-8391-9D3777E7BA52}" srcId="{69C789CB-4618-466C-B1F2-BD5DDCFD387A}" destId="{2FBB71E9-36FF-4292-B448-E8970AD3BDC2}" srcOrd="4" destOrd="0" parTransId="{F633D902-BA4D-43A9-9F03-71E0826DBD2B}" sibTransId="{E1C66970-D4A1-41C8-94A0-FBE04C6ABC5E}"/>
    <dgm:cxn modelId="{B5BCB5BB-8542-4ACB-B09D-850D77ED1557}" srcId="{69C789CB-4618-466C-B1F2-BD5DDCFD387A}" destId="{4B4B7762-E56B-4E19-B144-8EED07398F00}" srcOrd="1" destOrd="0" parTransId="{1DC61227-12C0-4B52-AD11-E825391F1844}" sibTransId="{9D8BB4CD-2947-45F9-84A6-A5B21B3EC7DF}"/>
    <dgm:cxn modelId="{CB039FBE-725C-42F1-9D16-99AE34EC2D8C}" type="presOf" srcId="{2FBB71E9-36FF-4292-B448-E8970AD3BDC2}" destId="{718A90C4-01AD-47F6-85CD-09360E611477}" srcOrd="0" destOrd="0" presId="urn:microsoft.com/office/officeart/2005/8/layout/vList3"/>
    <dgm:cxn modelId="{DD9245EB-80EA-4010-8C18-8237149030AF}" srcId="{69C789CB-4618-466C-B1F2-BD5DDCFD387A}" destId="{495DD260-D178-494E-A13C-1FE526BE76CC}" srcOrd="3" destOrd="0" parTransId="{2C1ABC76-F525-4CBA-AE8A-05D54EACC0B8}" sibTransId="{8261E3BC-987B-45CC-876E-41D9A39F6C6F}"/>
    <dgm:cxn modelId="{F3234A1F-6D94-43E8-A9D5-D3BA7BC1AE4A}" type="presParOf" srcId="{5CFE893B-F971-4819-93B4-984955B6F91E}" destId="{AD16580D-6468-461B-BDEF-7BAD30592573}" srcOrd="0" destOrd="0" presId="urn:microsoft.com/office/officeart/2005/8/layout/vList3"/>
    <dgm:cxn modelId="{EA3A8938-4D2F-4307-9BE9-85E525B53A37}" type="presParOf" srcId="{AD16580D-6468-461B-BDEF-7BAD30592573}" destId="{902230CA-06DC-4F02-9D46-FBFF50C1E37B}" srcOrd="0" destOrd="0" presId="urn:microsoft.com/office/officeart/2005/8/layout/vList3"/>
    <dgm:cxn modelId="{07843A08-6109-494D-8982-EA5A607B1AF4}" type="presParOf" srcId="{AD16580D-6468-461B-BDEF-7BAD30592573}" destId="{4CBE8C16-EF01-440E-A5B2-82F42483EBF4}" srcOrd="1" destOrd="0" presId="urn:microsoft.com/office/officeart/2005/8/layout/vList3"/>
    <dgm:cxn modelId="{BC001004-2DB2-4C95-935E-1A967C866723}" type="presParOf" srcId="{5CFE893B-F971-4819-93B4-984955B6F91E}" destId="{C290F489-EC10-40F6-9D9A-98E1AB6229DD}" srcOrd="1" destOrd="0" presId="urn:microsoft.com/office/officeart/2005/8/layout/vList3"/>
    <dgm:cxn modelId="{45C72B02-D22A-4CDF-94DC-29138BEC403D}" type="presParOf" srcId="{5CFE893B-F971-4819-93B4-984955B6F91E}" destId="{61537DBF-529A-4157-96E2-F1BB667FCD47}" srcOrd="2" destOrd="0" presId="urn:microsoft.com/office/officeart/2005/8/layout/vList3"/>
    <dgm:cxn modelId="{6DE75308-4180-447A-9515-864D16E358BE}" type="presParOf" srcId="{61537DBF-529A-4157-96E2-F1BB667FCD47}" destId="{61409EAB-C7C6-4E2D-8CBD-F22111D3D63D}" srcOrd="0" destOrd="0" presId="urn:microsoft.com/office/officeart/2005/8/layout/vList3"/>
    <dgm:cxn modelId="{95F088D8-F3FD-4A95-86AF-7304E0D20EA3}" type="presParOf" srcId="{61537DBF-529A-4157-96E2-F1BB667FCD47}" destId="{AACF529B-5DAC-402F-B1E6-A4B57225EE50}" srcOrd="1" destOrd="0" presId="urn:microsoft.com/office/officeart/2005/8/layout/vList3"/>
    <dgm:cxn modelId="{55DD8C23-EA27-427A-9487-F32B06EED25D}" type="presParOf" srcId="{5CFE893B-F971-4819-93B4-984955B6F91E}" destId="{8DD80359-3430-436C-8821-C061BD26CBE6}" srcOrd="3" destOrd="0" presId="urn:microsoft.com/office/officeart/2005/8/layout/vList3"/>
    <dgm:cxn modelId="{E32B81E9-75BF-4E73-B254-45E36D91A49A}" type="presParOf" srcId="{5CFE893B-F971-4819-93B4-984955B6F91E}" destId="{D778B929-CFA3-41C2-BF7E-42E2DD9554FA}" srcOrd="4" destOrd="0" presId="urn:microsoft.com/office/officeart/2005/8/layout/vList3"/>
    <dgm:cxn modelId="{4610FD44-946E-4E92-94EE-0B09B5555015}" type="presParOf" srcId="{D778B929-CFA3-41C2-BF7E-42E2DD9554FA}" destId="{7ED66A67-25BA-49B1-A1B2-8886C6A9F1D3}" srcOrd="0" destOrd="0" presId="urn:microsoft.com/office/officeart/2005/8/layout/vList3"/>
    <dgm:cxn modelId="{A83DC8DA-0A7F-4729-A5DC-5DA4610A473F}" type="presParOf" srcId="{D778B929-CFA3-41C2-BF7E-42E2DD9554FA}" destId="{DCB1FD34-054A-4534-962A-0ABE054E83EF}" srcOrd="1" destOrd="0" presId="urn:microsoft.com/office/officeart/2005/8/layout/vList3"/>
    <dgm:cxn modelId="{7E70AFEE-00EE-43B1-B23A-6D9F29243DD1}" type="presParOf" srcId="{5CFE893B-F971-4819-93B4-984955B6F91E}" destId="{57AA44A7-7162-4D32-9FEA-B65DFE9761F3}" srcOrd="5" destOrd="0" presId="urn:microsoft.com/office/officeart/2005/8/layout/vList3"/>
    <dgm:cxn modelId="{436D8257-AEE1-408B-B898-2B1F956872BB}" type="presParOf" srcId="{5CFE893B-F971-4819-93B4-984955B6F91E}" destId="{DABC6BFA-208A-4B91-86D5-8227844993EF}" srcOrd="6" destOrd="0" presId="urn:microsoft.com/office/officeart/2005/8/layout/vList3"/>
    <dgm:cxn modelId="{762EB948-735F-42C1-8E6D-7F3F233BB49D}" type="presParOf" srcId="{DABC6BFA-208A-4B91-86D5-8227844993EF}" destId="{A92C9CD2-2588-4D39-BE56-BDC58B7D11C0}" srcOrd="0" destOrd="0" presId="urn:microsoft.com/office/officeart/2005/8/layout/vList3"/>
    <dgm:cxn modelId="{AE896805-0B9F-4C29-83D9-07696A6EBCCA}" type="presParOf" srcId="{DABC6BFA-208A-4B91-86D5-8227844993EF}" destId="{75728FDF-E92A-4D30-80BC-208F0A1D8AB8}" srcOrd="1" destOrd="0" presId="urn:microsoft.com/office/officeart/2005/8/layout/vList3"/>
    <dgm:cxn modelId="{1DCFE847-44C0-461D-B596-EEF575BB123B}" type="presParOf" srcId="{5CFE893B-F971-4819-93B4-984955B6F91E}" destId="{3D42AA78-9B15-435F-9ABC-C947705B98B3}" srcOrd="7" destOrd="0" presId="urn:microsoft.com/office/officeart/2005/8/layout/vList3"/>
    <dgm:cxn modelId="{4DCB8DA7-FCCD-4AE1-8DC6-F33817520910}" type="presParOf" srcId="{5CFE893B-F971-4819-93B4-984955B6F91E}" destId="{BF1C5CE7-7D48-4717-9815-1040FD6566C5}" srcOrd="8" destOrd="0" presId="urn:microsoft.com/office/officeart/2005/8/layout/vList3"/>
    <dgm:cxn modelId="{303486F8-9B9F-47CE-A5EA-8EA0061C3D53}" type="presParOf" srcId="{BF1C5CE7-7D48-4717-9815-1040FD6566C5}" destId="{10E42A77-2FB1-4DB3-AF73-E09DB74822BF}" srcOrd="0" destOrd="0" presId="urn:microsoft.com/office/officeart/2005/8/layout/vList3"/>
    <dgm:cxn modelId="{523A12D6-2A5B-4E58-ABFD-1EEE98061B04}" type="presParOf" srcId="{BF1C5CE7-7D48-4717-9815-1040FD6566C5}" destId="{718A90C4-01AD-47F6-85CD-09360E61147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CFD117-9E0E-4CE7-8F1F-64560502F94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655FFACC-FD0E-42E0-A10D-CAC5F424D43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ro-RO" sz="2000" b="1">
              <a:solidFill>
                <a:schemeClr val="tx1"/>
              </a:solidFill>
            </a:rPr>
            <a:t>ATITUDINEA</a:t>
          </a:r>
        </a:p>
      </dgm:t>
    </dgm:pt>
    <dgm:pt modelId="{13DA8181-F99C-4ADF-A02E-248DD36E0211}" type="parTrans" cxnId="{2EB0DF11-C29F-4106-A8FD-1B3FA8D23BFA}">
      <dgm:prSet/>
      <dgm:spPr/>
      <dgm:t>
        <a:bodyPr/>
        <a:lstStyle/>
        <a:p>
          <a:endParaRPr lang="ro-RO"/>
        </a:p>
      </dgm:t>
    </dgm:pt>
    <dgm:pt modelId="{67E468D7-28C7-4B92-860F-5F0E5ECF8A00}" type="sibTrans" cxnId="{2EB0DF11-C29F-4106-A8FD-1B3FA8D23BFA}">
      <dgm:prSet/>
      <dgm:spPr/>
      <dgm:t>
        <a:bodyPr/>
        <a:lstStyle/>
        <a:p>
          <a:endParaRPr lang="ro-RO"/>
        </a:p>
      </dgm:t>
    </dgm:pt>
    <dgm:pt modelId="{8F2F0DD8-ED8A-487E-A774-B7D0A8A3915C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sz="1800">
              <a:solidFill>
                <a:schemeClr val="tx1"/>
              </a:solidFill>
              <a:effectLst/>
            </a:rPr>
            <a:t>Atitudinea reprezintă convingerea unei persoane, emoțiile atașate acestei convingeri și acțiunea care rezultă din ambele.</a:t>
          </a:r>
          <a:endParaRPr lang="ro-RO" sz="1800">
            <a:solidFill>
              <a:schemeClr val="tx1"/>
            </a:solidFill>
          </a:endParaRPr>
        </a:p>
      </dgm:t>
    </dgm:pt>
    <dgm:pt modelId="{544445AA-0798-4C26-9622-BA277D577709}" type="parTrans" cxnId="{ED7D4871-1DE9-4D16-87A8-5BC555B38D3D}">
      <dgm:prSet/>
      <dgm:spPr/>
      <dgm:t>
        <a:bodyPr/>
        <a:lstStyle/>
        <a:p>
          <a:endParaRPr lang="ro-RO"/>
        </a:p>
      </dgm:t>
    </dgm:pt>
    <dgm:pt modelId="{9D9AC287-201C-46D7-B920-4E9BBAF22446}" type="sibTrans" cxnId="{ED7D4871-1DE9-4D16-87A8-5BC555B38D3D}">
      <dgm:prSet/>
      <dgm:spPr/>
      <dgm:t>
        <a:bodyPr/>
        <a:lstStyle/>
        <a:p>
          <a:endParaRPr lang="ro-RO"/>
        </a:p>
      </dgm:t>
    </dgm:pt>
    <dgm:pt modelId="{B1347611-0FDB-4F20-BF43-267B67EB43D6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2000" b="1">
              <a:solidFill>
                <a:schemeClr val="tx1"/>
              </a:solidFill>
            </a:rPr>
            <a:t>BULLYING</a:t>
          </a:r>
        </a:p>
      </dgm:t>
    </dgm:pt>
    <dgm:pt modelId="{384432C5-B3BA-4EE5-A3C2-8AAF1B4D1BDB}" type="parTrans" cxnId="{BEEC2A5A-933F-471E-883F-15B556AE5EB5}">
      <dgm:prSet/>
      <dgm:spPr/>
      <dgm:t>
        <a:bodyPr/>
        <a:lstStyle/>
        <a:p>
          <a:endParaRPr lang="ro-RO"/>
        </a:p>
      </dgm:t>
    </dgm:pt>
    <dgm:pt modelId="{7F7CCA4D-10E8-4EDF-B249-8DDF5AFBE917}" type="sibTrans" cxnId="{BEEC2A5A-933F-471E-883F-15B556AE5EB5}">
      <dgm:prSet/>
      <dgm:spPr/>
      <dgm:t>
        <a:bodyPr/>
        <a:lstStyle/>
        <a:p>
          <a:endParaRPr lang="ro-RO"/>
        </a:p>
      </dgm:t>
    </dgm:pt>
    <dgm:pt modelId="{E41C242A-B5B2-41B3-8E07-564342FDCF77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800">
              <a:solidFill>
                <a:schemeClr val="tx1"/>
              </a:solidFill>
            </a:rPr>
            <a:t>Hărțuirea (Bullying-ul) se bazează pe o relație de putere dezechilibrată între victimă și agresor.</a:t>
          </a:r>
        </a:p>
      </dgm:t>
    </dgm:pt>
    <dgm:pt modelId="{E265B589-4473-45AF-833D-CE4874DCB79C}" type="parTrans" cxnId="{78831191-8337-4AB0-B833-BC18CAA7D169}">
      <dgm:prSet/>
      <dgm:spPr/>
      <dgm:t>
        <a:bodyPr/>
        <a:lstStyle/>
        <a:p>
          <a:endParaRPr lang="ro-RO"/>
        </a:p>
      </dgm:t>
    </dgm:pt>
    <dgm:pt modelId="{4DEE669A-5253-499E-9429-05CD0DF9009D}" type="sibTrans" cxnId="{78831191-8337-4AB0-B833-BC18CAA7D169}">
      <dgm:prSet/>
      <dgm:spPr/>
      <dgm:t>
        <a:bodyPr/>
        <a:lstStyle/>
        <a:p>
          <a:endParaRPr lang="ro-RO"/>
        </a:p>
      </dgm:t>
    </dgm:pt>
    <dgm:pt modelId="{85E80E80-8B6A-4AB4-A5FF-6BFC152D67EC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800">
              <a:solidFill>
                <a:schemeClr val="tx1"/>
              </a:solidFill>
            </a:rPr>
            <a:t>Hărțuirea este o agresiune frecvent repetată.</a:t>
          </a:r>
        </a:p>
      </dgm:t>
    </dgm:pt>
    <dgm:pt modelId="{E78FBCCF-E1EB-4A12-9066-2989D8D6CE4B}" type="parTrans" cxnId="{11CA2224-AB06-4ED0-A838-B86632898B44}">
      <dgm:prSet/>
      <dgm:spPr/>
      <dgm:t>
        <a:bodyPr/>
        <a:lstStyle/>
        <a:p>
          <a:endParaRPr lang="ro-RO"/>
        </a:p>
      </dgm:t>
    </dgm:pt>
    <dgm:pt modelId="{759F3432-2A2B-4C4F-974E-31D197E4CEA4}" type="sibTrans" cxnId="{11CA2224-AB06-4ED0-A838-B86632898B44}">
      <dgm:prSet/>
      <dgm:spPr/>
      <dgm:t>
        <a:bodyPr/>
        <a:lstStyle/>
        <a:p>
          <a:endParaRPr lang="ro-RO"/>
        </a:p>
      </dgm:t>
    </dgm:pt>
    <dgm:pt modelId="{A706A07D-240A-4FE1-9C9E-00387249BFAD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2000" b="1">
              <a:solidFill>
                <a:schemeClr val="tx1"/>
              </a:solidFill>
            </a:rPr>
            <a:t>IERTAREA</a:t>
          </a:r>
        </a:p>
      </dgm:t>
    </dgm:pt>
    <dgm:pt modelId="{6F5125D9-B737-48DD-814C-B1BA0B812B94}" type="parTrans" cxnId="{B91150DB-AB7F-4411-A15E-249CD035E5A8}">
      <dgm:prSet/>
      <dgm:spPr/>
      <dgm:t>
        <a:bodyPr/>
        <a:lstStyle/>
        <a:p>
          <a:endParaRPr lang="ro-RO"/>
        </a:p>
      </dgm:t>
    </dgm:pt>
    <dgm:pt modelId="{EE4CF65B-53D7-4AA0-BD93-59AC93905568}" type="sibTrans" cxnId="{B91150DB-AB7F-4411-A15E-249CD035E5A8}">
      <dgm:prSet/>
      <dgm:spPr/>
      <dgm:t>
        <a:bodyPr/>
        <a:lstStyle/>
        <a:p>
          <a:endParaRPr lang="ro-RO"/>
        </a:p>
      </dgm:t>
    </dgm:pt>
    <dgm:pt modelId="{C755CB77-4FC4-49DC-8640-38290CC4FEC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sz="1800">
              <a:solidFill>
                <a:schemeClr val="tx1"/>
              </a:solidFill>
            </a:rPr>
            <a:t>"Iertarea este un dar pe care ți-l faci ție însuți.</a:t>
          </a:r>
          <a:r>
            <a:rPr lang="ro-RO" sz="1800">
              <a:solidFill>
                <a:schemeClr val="tx1"/>
              </a:solidFill>
            </a:rPr>
            <a:t>”</a:t>
          </a:r>
        </a:p>
      </dgm:t>
    </dgm:pt>
    <dgm:pt modelId="{A01396A5-E1CB-425E-A674-1013D3853715}" type="parTrans" cxnId="{C40F0805-C2AB-4CDB-8243-427F22DCA7CC}">
      <dgm:prSet/>
      <dgm:spPr/>
      <dgm:t>
        <a:bodyPr/>
        <a:lstStyle/>
        <a:p>
          <a:endParaRPr lang="ro-RO"/>
        </a:p>
      </dgm:t>
    </dgm:pt>
    <dgm:pt modelId="{C80F9839-2565-4BDE-9F09-681E51B5AA9F}" type="sibTrans" cxnId="{C40F0805-C2AB-4CDB-8243-427F22DCA7CC}">
      <dgm:prSet/>
      <dgm:spPr/>
      <dgm:t>
        <a:bodyPr/>
        <a:lstStyle/>
        <a:p>
          <a:endParaRPr lang="ro-RO"/>
        </a:p>
      </dgm:t>
    </dgm:pt>
    <dgm:pt modelId="{CE593C3E-673D-4A6D-B4C4-A6179A17176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1800">
              <a:solidFill>
                <a:schemeClr val="tx1"/>
              </a:solidFill>
            </a:rPr>
            <a:t>Emoțiile negative îți afectează dezvoltarea personală.</a:t>
          </a:r>
          <a:endParaRPr lang="ro-RO" sz="1800">
            <a:solidFill>
              <a:schemeClr val="tx1"/>
            </a:solidFill>
          </a:endParaRPr>
        </a:p>
      </dgm:t>
    </dgm:pt>
    <dgm:pt modelId="{4C85A63D-A339-45C5-8813-221238B89F1B}" type="parTrans" cxnId="{A1B1E23C-D6B1-4ADE-BE24-5F82CE0C4465}">
      <dgm:prSet/>
      <dgm:spPr/>
      <dgm:t>
        <a:bodyPr/>
        <a:lstStyle/>
        <a:p>
          <a:endParaRPr lang="ro-RO"/>
        </a:p>
      </dgm:t>
    </dgm:pt>
    <dgm:pt modelId="{1A236B62-3D50-4865-8BAB-D86DF57C2603}" type="sibTrans" cxnId="{A1B1E23C-D6B1-4ADE-BE24-5F82CE0C4465}">
      <dgm:prSet/>
      <dgm:spPr/>
      <dgm:t>
        <a:bodyPr/>
        <a:lstStyle/>
        <a:p>
          <a:endParaRPr lang="ro-RO"/>
        </a:p>
      </dgm:t>
    </dgm:pt>
    <dgm:pt modelId="{FB592039-5F2E-4BA9-B233-8E80FCA29CA1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t-BR" sz="1800">
              <a:solidFill>
                <a:schemeClr val="tx1"/>
              </a:solidFill>
            </a:rPr>
            <a:t>"Atitudinea este o reflectare a imaginii de sine."</a:t>
          </a:r>
        </a:p>
      </dgm:t>
    </dgm:pt>
    <dgm:pt modelId="{4252C59D-5325-4269-AFDB-073693811C43}" type="parTrans" cxnId="{C0EBFD74-18A0-4F31-BA3A-3BB1E3FA3C19}">
      <dgm:prSet/>
      <dgm:spPr/>
      <dgm:t>
        <a:bodyPr/>
        <a:lstStyle/>
        <a:p>
          <a:endParaRPr lang="ro-RO"/>
        </a:p>
      </dgm:t>
    </dgm:pt>
    <dgm:pt modelId="{71FB8B89-1A2D-4C87-95DA-8F87740BC756}" type="sibTrans" cxnId="{C0EBFD74-18A0-4F31-BA3A-3BB1E3FA3C19}">
      <dgm:prSet/>
      <dgm:spPr/>
      <dgm:t>
        <a:bodyPr/>
        <a:lstStyle/>
        <a:p>
          <a:endParaRPr lang="ro-RO"/>
        </a:p>
      </dgm:t>
    </dgm:pt>
    <dgm:pt modelId="{46099C77-F5BC-487D-8510-D8B8E5FBA177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800">
              <a:solidFill>
                <a:schemeClr val="tx1"/>
              </a:solidFill>
              <a:effectLst/>
            </a:rPr>
            <a:t>Atitudinea reprezintă modul în care percepem problemele, dacă le vedem ca provocări, oportunități sau ca amenințări.</a:t>
          </a:r>
        </a:p>
      </dgm:t>
    </dgm:pt>
    <dgm:pt modelId="{91AABD6D-9115-4AE0-88FF-876B95581BAA}" type="parTrans" cxnId="{B038AA78-95E2-4418-A201-D8D86E26D695}">
      <dgm:prSet/>
      <dgm:spPr/>
      <dgm:t>
        <a:bodyPr/>
        <a:lstStyle/>
        <a:p>
          <a:endParaRPr lang="ro-RO"/>
        </a:p>
      </dgm:t>
    </dgm:pt>
    <dgm:pt modelId="{6E0A26F0-8D3B-4F56-8EED-17E7A5825E76}" type="sibTrans" cxnId="{B038AA78-95E2-4418-A201-D8D86E26D695}">
      <dgm:prSet/>
      <dgm:spPr/>
      <dgm:t>
        <a:bodyPr/>
        <a:lstStyle/>
        <a:p>
          <a:endParaRPr lang="ro-RO"/>
        </a:p>
      </dgm:t>
    </dgm:pt>
    <dgm:pt modelId="{B6815D93-EE4D-4E18-8F9B-83F89ADAA3A8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o-RO" sz="1600">
            <a:effectLst/>
          </a:endParaRPr>
        </a:p>
      </dgm:t>
    </dgm:pt>
    <dgm:pt modelId="{8C9593D1-24F6-49E1-A35F-7A1AB3D731A2}" type="parTrans" cxnId="{DC23A781-6774-4EC4-ADC3-BD9E9584D5A4}">
      <dgm:prSet/>
      <dgm:spPr/>
      <dgm:t>
        <a:bodyPr/>
        <a:lstStyle/>
        <a:p>
          <a:endParaRPr lang="ro-RO"/>
        </a:p>
      </dgm:t>
    </dgm:pt>
    <dgm:pt modelId="{989B07F1-0EB1-4AEB-B2A5-885A1874A769}" type="sibTrans" cxnId="{DC23A781-6774-4EC4-ADC3-BD9E9584D5A4}">
      <dgm:prSet/>
      <dgm:spPr/>
      <dgm:t>
        <a:bodyPr/>
        <a:lstStyle/>
        <a:p>
          <a:endParaRPr lang="ro-RO"/>
        </a:p>
      </dgm:t>
    </dgm:pt>
    <dgm:pt modelId="{0DE21C18-C820-4E20-B734-5C2F0E66679E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o-RO" sz="3000"/>
        </a:p>
      </dgm:t>
    </dgm:pt>
    <dgm:pt modelId="{81880C8A-F3DF-433D-937C-5A61510B1F6E}" type="parTrans" cxnId="{C366E431-D621-4FEC-9354-C4EE79B971CA}">
      <dgm:prSet/>
      <dgm:spPr/>
      <dgm:t>
        <a:bodyPr/>
        <a:lstStyle/>
        <a:p>
          <a:endParaRPr lang="ro-RO"/>
        </a:p>
      </dgm:t>
    </dgm:pt>
    <dgm:pt modelId="{2982385B-EC80-4CC5-8396-793607D9FB0A}" type="sibTrans" cxnId="{C366E431-D621-4FEC-9354-C4EE79B971CA}">
      <dgm:prSet/>
      <dgm:spPr/>
      <dgm:t>
        <a:bodyPr/>
        <a:lstStyle/>
        <a:p>
          <a:endParaRPr lang="ro-RO"/>
        </a:p>
      </dgm:t>
    </dgm:pt>
    <dgm:pt modelId="{F697FB49-5D35-446A-97F8-6F659792759D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800">
              <a:solidFill>
                <a:schemeClr val="tx1"/>
              </a:solidFill>
            </a:rPr>
            <a:t>Hărțuirea este intenționată și premeditată.</a:t>
          </a:r>
        </a:p>
      </dgm:t>
    </dgm:pt>
    <dgm:pt modelId="{4609D7AC-1A5F-49DE-A797-37EA5959CD10}" type="parTrans" cxnId="{AFABD335-6FFC-4EC0-B617-6C39A10C5B78}">
      <dgm:prSet/>
      <dgm:spPr/>
      <dgm:t>
        <a:bodyPr/>
        <a:lstStyle/>
        <a:p>
          <a:endParaRPr lang="ro-RO"/>
        </a:p>
      </dgm:t>
    </dgm:pt>
    <dgm:pt modelId="{7F6E2390-2FFB-4A98-9AA0-74945A41019D}" type="sibTrans" cxnId="{AFABD335-6FFC-4EC0-B617-6C39A10C5B78}">
      <dgm:prSet/>
      <dgm:spPr/>
      <dgm:t>
        <a:bodyPr/>
        <a:lstStyle/>
        <a:p>
          <a:endParaRPr lang="ro-RO"/>
        </a:p>
      </dgm:t>
    </dgm:pt>
    <dgm:pt modelId="{6A91AC91-BA44-4C27-BE23-9C0B8C50F8B7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800">
              <a:solidFill>
                <a:schemeClr val="tx1"/>
              </a:solidFill>
            </a:rPr>
            <a:t>Renunță la relația toxică creată cu cealaltă persoană.</a:t>
          </a:r>
          <a:r>
            <a:rPr lang="it-IT" sz="1800">
              <a:solidFill>
                <a:schemeClr val="tx1"/>
              </a:solidFill>
            </a:rPr>
            <a:t> </a:t>
          </a:r>
          <a:endParaRPr lang="ro-RO" sz="1800">
            <a:solidFill>
              <a:schemeClr val="tx1"/>
            </a:solidFill>
          </a:endParaRPr>
        </a:p>
      </dgm:t>
    </dgm:pt>
    <dgm:pt modelId="{C087EEA2-74AA-4E22-A4AF-454783E11632}" type="parTrans" cxnId="{74299E5F-6886-4018-9CA6-DB746BA86C92}">
      <dgm:prSet/>
      <dgm:spPr/>
      <dgm:t>
        <a:bodyPr/>
        <a:lstStyle/>
        <a:p>
          <a:endParaRPr lang="ro-RO"/>
        </a:p>
      </dgm:t>
    </dgm:pt>
    <dgm:pt modelId="{38BD4DC3-72F7-4BDB-A274-435593EB9291}" type="sibTrans" cxnId="{74299E5F-6886-4018-9CA6-DB746BA86C92}">
      <dgm:prSet/>
      <dgm:spPr/>
      <dgm:t>
        <a:bodyPr/>
        <a:lstStyle/>
        <a:p>
          <a:endParaRPr lang="ro-RO"/>
        </a:p>
      </dgm:t>
    </dgm:pt>
    <dgm:pt modelId="{16204FC5-7451-4BF9-B6BF-4DED329721A9}" type="pres">
      <dgm:prSet presAssocID="{B4CFD117-9E0E-4CE7-8F1F-64560502F943}" presName="linear" presStyleCnt="0">
        <dgm:presLayoutVars>
          <dgm:dir/>
          <dgm:resizeHandles val="exact"/>
        </dgm:presLayoutVars>
      </dgm:prSet>
      <dgm:spPr/>
    </dgm:pt>
    <dgm:pt modelId="{76CE0185-FFD1-4701-B695-FB07A5DC86FE}" type="pres">
      <dgm:prSet presAssocID="{655FFACC-FD0E-42E0-A10D-CAC5F424D430}" presName="comp" presStyleCnt="0"/>
      <dgm:spPr/>
    </dgm:pt>
    <dgm:pt modelId="{C73F985B-469D-4E46-9284-79B1FCE4DF60}" type="pres">
      <dgm:prSet presAssocID="{655FFACC-FD0E-42E0-A10D-CAC5F424D430}" presName="box" presStyleLbl="node1" presStyleIdx="0" presStyleCnt="3" custScaleY="146883" custLinFactNeighborX="-414" custLinFactNeighborY="9477"/>
      <dgm:spPr/>
    </dgm:pt>
    <dgm:pt modelId="{0FA96C85-15D2-4A9E-B7D1-C8AD20C37006}" type="pres">
      <dgm:prSet presAssocID="{655FFACC-FD0E-42E0-A10D-CAC5F424D430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B0208DE9-1FE5-4967-90D2-B51BA03117B7}" type="pres">
      <dgm:prSet presAssocID="{655FFACC-FD0E-42E0-A10D-CAC5F424D430}" presName="text" presStyleLbl="node1" presStyleIdx="0" presStyleCnt="3">
        <dgm:presLayoutVars>
          <dgm:bulletEnabled val="1"/>
        </dgm:presLayoutVars>
      </dgm:prSet>
      <dgm:spPr/>
    </dgm:pt>
    <dgm:pt modelId="{11566999-5715-4AA9-B752-2134692118E9}" type="pres">
      <dgm:prSet presAssocID="{67E468D7-28C7-4B92-860F-5F0E5ECF8A00}" presName="spacer" presStyleCnt="0"/>
      <dgm:spPr/>
    </dgm:pt>
    <dgm:pt modelId="{561C434E-58F3-4EBE-92D8-27910163E3D5}" type="pres">
      <dgm:prSet presAssocID="{B1347611-0FDB-4F20-BF43-267B67EB43D6}" presName="comp" presStyleCnt="0"/>
      <dgm:spPr/>
    </dgm:pt>
    <dgm:pt modelId="{590B7258-ECAF-4732-A3A5-4FCF029B7BAE}" type="pres">
      <dgm:prSet presAssocID="{B1347611-0FDB-4F20-BF43-267B67EB43D6}" presName="box" presStyleLbl="node1" presStyleIdx="1" presStyleCnt="3" custLinFactNeighborX="-572" custLinFactNeighborY="-1686"/>
      <dgm:spPr/>
    </dgm:pt>
    <dgm:pt modelId="{C0F9426C-2AB5-4FE1-BABB-09FC25951750}" type="pres">
      <dgm:prSet presAssocID="{B1347611-0FDB-4F20-BF43-267B67EB43D6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C6533B41-5659-47B1-9733-26983B3729A8}" type="pres">
      <dgm:prSet presAssocID="{B1347611-0FDB-4F20-BF43-267B67EB43D6}" presName="text" presStyleLbl="node1" presStyleIdx="1" presStyleCnt="3">
        <dgm:presLayoutVars>
          <dgm:bulletEnabled val="1"/>
        </dgm:presLayoutVars>
      </dgm:prSet>
      <dgm:spPr/>
    </dgm:pt>
    <dgm:pt modelId="{AA807A49-CE36-416C-BBAD-8D5A557883F9}" type="pres">
      <dgm:prSet presAssocID="{7F7CCA4D-10E8-4EDF-B249-8DDF5AFBE917}" presName="spacer" presStyleCnt="0"/>
      <dgm:spPr/>
    </dgm:pt>
    <dgm:pt modelId="{190A5433-B24D-4854-878E-29383E9F4239}" type="pres">
      <dgm:prSet presAssocID="{A706A07D-240A-4FE1-9C9E-00387249BFAD}" presName="comp" presStyleCnt="0"/>
      <dgm:spPr/>
    </dgm:pt>
    <dgm:pt modelId="{FA89AAE8-D3B6-4BA5-BE85-84E8F85EA319}" type="pres">
      <dgm:prSet presAssocID="{A706A07D-240A-4FE1-9C9E-00387249BFAD}" presName="box" presStyleLbl="node1" presStyleIdx="2" presStyleCnt="3" custLinFactNeighborY="799"/>
      <dgm:spPr/>
    </dgm:pt>
    <dgm:pt modelId="{EA0664FD-151C-46CF-8395-2F08F82205FE}" type="pres">
      <dgm:prSet presAssocID="{A706A07D-240A-4FE1-9C9E-00387249BFAD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</dgm:spPr>
    </dgm:pt>
    <dgm:pt modelId="{F2E7579E-CEE4-4323-9A7D-B22A103B4EA3}" type="pres">
      <dgm:prSet presAssocID="{A706A07D-240A-4FE1-9C9E-00387249BFAD}" presName="text" presStyleLbl="node1" presStyleIdx="2" presStyleCnt="3">
        <dgm:presLayoutVars>
          <dgm:bulletEnabled val="1"/>
        </dgm:presLayoutVars>
      </dgm:prSet>
      <dgm:spPr/>
    </dgm:pt>
  </dgm:ptLst>
  <dgm:cxnLst>
    <dgm:cxn modelId="{32B93402-3E9F-46FF-B79E-19F5A92B2284}" type="presOf" srcId="{46099C77-F5BC-487D-8510-D8B8E5FBA177}" destId="{B0208DE9-1FE5-4967-90D2-B51BA03117B7}" srcOrd="1" destOrd="3" presId="urn:microsoft.com/office/officeart/2005/8/layout/vList4"/>
    <dgm:cxn modelId="{C40F0805-C2AB-4CDB-8243-427F22DCA7CC}" srcId="{A706A07D-240A-4FE1-9C9E-00387249BFAD}" destId="{C755CB77-4FC4-49DC-8640-38290CC4FEC1}" srcOrd="0" destOrd="0" parTransId="{A01396A5-E1CB-425E-A674-1013D3853715}" sibTransId="{C80F9839-2565-4BDE-9F09-681E51B5AA9F}"/>
    <dgm:cxn modelId="{2EB0DF11-C29F-4106-A8FD-1B3FA8D23BFA}" srcId="{B4CFD117-9E0E-4CE7-8F1F-64560502F943}" destId="{655FFACC-FD0E-42E0-A10D-CAC5F424D430}" srcOrd="0" destOrd="0" parTransId="{13DA8181-F99C-4ADF-A02E-248DD36E0211}" sibTransId="{67E468D7-28C7-4B92-860F-5F0E5ECF8A00}"/>
    <dgm:cxn modelId="{3CE7A117-95F6-4893-888D-4E6B3376B56C}" type="presOf" srcId="{A706A07D-240A-4FE1-9C9E-00387249BFAD}" destId="{FA89AAE8-D3B6-4BA5-BE85-84E8F85EA319}" srcOrd="0" destOrd="0" presId="urn:microsoft.com/office/officeart/2005/8/layout/vList4"/>
    <dgm:cxn modelId="{A4C15522-CE5C-4A9A-A8E0-CB83255610D3}" type="presOf" srcId="{C755CB77-4FC4-49DC-8640-38290CC4FEC1}" destId="{FA89AAE8-D3B6-4BA5-BE85-84E8F85EA319}" srcOrd="0" destOrd="1" presId="urn:microsoft.com/office/officeart/2005/8/layout/vList4"/>
    <dgm:cxn modelId="{2923AD23-14DA-4301-8E31-AD0A74A88190}" type="presOf" srcId="{8F2F0DD8-ED8A-487E-A774-B7D0A8A3915C}" destId="{B0208DE9-1FE5-4967-90D2-B51BA03117B7}" srcOrd="1" destOrd="2" presId="urn:microsoft.com/office/officeart/2005/8/layout/vList4"/>
    <dgm:cxn modelId="{11CA2224-AB06-4ED0-A838-B86632898B44}" srcId="{B1347611-0FDB-4F20-BF43-267B67EB43D6}" destId="{85E80E80-8B6A-4AB4-A5FF-6BFC152D67EC}" srcOrd="1" destOrd="0" parTransId="{E78FBCCF-E1EB-4A12-9066-2989D8D6CE4B}" sibTransId="{759F3432-2A2B-4C4F-974E-31D197E4CEA4}"/>
    <dgm:cxn modelId="{A26F922B-8DAC-4F6A-9481-63DC3C1A1279}" type="presOf" srcId="{85E80E80-8B6A-4AB4-A5FF-6BFC152D67EC}" destId="{590B7258-ECAF-4732-A3A5-4FCF029B7BAE}" srcOrd="0" destOrd="2" presId="urn:microsoft.com/office/officeart/2005/8/layout/vList4"/>
    <dgm:cxn modelId="{15D59E2C-0B08-4CC8-B619-6DDC2E7AD9AF}" type="presOf" srcId="{F697FB49-5D35-446A-97F8-6F659792759D}" destId="{C6533B41-5659-47B1-9733-26983B3729A8}" srcOrd="1" destOrd="3" presId="urn:microsoft.com/office/officeart/2005/8/layout/vList4"/>
    <dgm:cxn modelId="{79098A2E-5CFD-4834-9F54-07D839783DFC}" type="presOf" srcId="{B1347611-0FDB-4F20-BF43-267B67EB43D6}" destId="{590B7258-ECAF-4732-A3A5-4FCF029B7BAE}" srcOrd="0" destOrd="0" presId="urn:microsoft.com/office/officeart/2005/8/layout/vList4"/>
    <dgm:cxn modelId="{C366E431-D621-4FEC-9354-C4EE79B971CA}" srcId="{B1347611-0FDB-4F20-BF43-267B67EB43D6}" destId="{0DE21C18-C820-4E20-B734-5C2F0E66679E}" srcOrd="3" destOrd="0" parTransId="{81880C8A-F3DF-433D-937C-5A61510B1F6E}" sibTransId="{2982385B-EC80-4CC5-8396-793607D9FB0A}"/>
    <dgm:cxn modelId="{AFABD335-6FFC-4EC0-B617-6C39A10C5B78}" srcId="{B1347611-0FDB-4F20-BF43-267B67EB43D6}" destId="{F697FB49-5D35-446A-97F8-6F659792759D}" srcOrd="2" destOrd="0" parTransId="{4609D7AC-1A5F-49DE-A797-37EA5959CD10}" sibTransId="{7F6E2390-2FFB-4A98-9AA0-74945A41019D}"/>
    <dgm:cxn modelId="{A1B1E23C-D6B1-4ADE-BE24-5F82CE0C4465}" srcId="{A706A07D-240A-4FE1-9C9E-00387249BFAD}" destId="{CE593C3E-673D-4A6D-B4C4-A6179A171760}" srcOrd="1" destOrd="0" parTransId="{4C85A63D-A339-45C5-8813-221238B89F1B}" sibTransId="{1A236B62-3D50-4865-8BAB-D86DF57C2603}"/>
    <dgm:cxn modelId="{5A1DB93D-3D13-4CF2-A578-EDD6B4A0F72D}" type="presOf" srcId="{CE593C3E-673D-4A6D-B4C4-A6179A171760}" destId="{F2E7579E-CEE4-4323-9A7D-B22A103B4EA3}" srcOrd="1" destOrd="2" presId="urn:microsoft.com/office/officeart/2005/8/layout/vList4"/>
    <dgm:cxn modelId="{74299E5F-6886-4018-9CA6-DB746BA86C92}" srcId="{A706A07D-240A-4FE1-9C9E-00387249BFAD}" destId="{6A91AC91-BA44-4C27-BE23-9C0B8C50F8B7}" srcOrd="2" destOrd="0" parTransId="{C087EEA2-74AA-4E22-A4AF-454783E11632}" sibTransId="{38BD4DC3-72F7-4BDB-A274-435593EB9291}"/>
    <dgm:cxn modelId="{EDEEDD62-03FD-4987-B345-1D0A0730E486}" type="presOf" srcId="{CE593C3E-673D-4A6D-B4C4-A6179A171760}" destId="{FA89AAE8-D3B6-4BA5-BE85-84E8F85EA319}" srcOrd="0" destOrd="2" presId="urn:microsoft.com/office/officeart/2005/8/layout/vList4"/>
    <dgm:cxn modelId="{68844666-5E2A-46E9-A4C7-4FF801C646CD}" type="presOf" srcId="{E41C242A-B5B2-41B3-8E07-564342FDCF77}" destId="{590B7258-ECAF-4732-A3A5-4FCF029B7BAE}" srcOrd="0" destOrd="1" presId="urn:microsoft.com/office/officeart/2005/8/layout/vList4"/>
    <dgm:cxn modelId="{17F21067-4F65-4C85-90AC-3EDAC6E6B107}" type="presOf" srcId="{B6815D93-EE4D-4E18-8F9B-83F89ADAA3A8}" destId="{C73F985B-469D-4E46-9284-79B1FCE4DF60}" srcOrd="0" destOrd="4" presId="urn:microsoft.com/office/officeart/2005/8/layout/vList4"/>
    <dgm:cxn modelId="{17563447-941D-42E1-9D8D-99EA44378D1E}" type="presOf" srcId="{655FFACC-FD0E-42E0-A10D-CAC5F424D430}" destId="{C73F985B-469D-4E46-9284-79B1FCE4DF60}" srcOrd="0" destOrd="0" presId="urn:microsoft.com/office/officeart/2005/8/layout/vList4"/>
    <dgm:cxn modelId="{BB383A68-A185-4663-84CB-36549F714701}" type="presOf" srcId="{6A91AC91-BA44-4C27-BE23-9C0B8C50F8B7}" destId="{FA89AAE8-D3B6-4BA5-BE85-84E8F85EA319}" srcOrd="0" destOrd="3" presId="urn:microsoft.com/office/officeart/2005/8/layout/vList4"/>
    <dgm:cxn modelId="{6B26896F-1DB3-4F6E-83A2-6C1EF65255B8}" type="presOf" srcId="{0DE21C18-C820-4E20-B734-5C2F0E66679E}" destId="{590B7258-ECAF-4732-A3A5-4FCF029B7BAE}" srcOrd="0" destOrd="4" presId="urn:microsoft.com/office/officeart/2005/8/layout/vList4"/>
    <dgm:cxn modelId="{73202951-33D6-47D5-81B8-65CF1D84E5D1}" type="presOf" srcId="{FB592039-5F2E-4BA9-B233-8E80FCA29CA1}" destId="{B0208DE9-1FE5-4967-90D2-B51BA03117B7}" srcOrd="1" destOrd="1" presId="urn:microsoft.com/office/officeart/2005/8/layout/vList4"/>
    <dgm:cxn modelId="{ED7D4871-1DE9-4D16-87A8-5BC555B38D3D}" srcId="{655FFACC-FD0E-42E0-A10D-CAC5F424D430}" destId="{8F2F0DD8-ED8A-487E-A774-B7D0A8A3915C}" srcOrd="1" destOrd="0" parTransId="{544445AA-0798-4C26-9622-BA277D577709}" sibTransId="{9D9AC287-201C-46D7-B920-4E9BBAF22446}"/>
    <dgm:cxn modelId="{C0EBFD74-18A0-4F31-BA3A-3BB1E3FA3C19}" srcId="{655FFACC-FD0E-42E0-A10D-CAC5F424D430}" destId="{FB592039-5F2E-4BA9-B233-8E80FCA29CA1}" srcOrd="0" destOrd="0" parTransId="{4252C59D-5325-4269-AFDB-073693811C43}" sibTransId="{71FB8B89-1A2D-4C87-95DA-8F87740BC756}"/>
    <dgm:cxn modelId="{7CC12B78-3E68-4ACF-87DD-0DBC4B6524AE}" type="presOf" srcId="{655FFACC-FD0E-42E0-A10D-CAC5F424D430}" destId="{B0208DE9-1FE5-4967-90D2-B51BA03117B7}" srcOrd="1" destOrd="0" presId="urn:microsoft.com/office/officeart/2005/8/layout/vList4"/>
    <dgm:cxn modelId="{B038AA78-95E2-4418-A201-D8D86E26D695}" srcId="{655FFACC-FD0E-42E0-A10D-CAC5F424D430}" destId="{46099C77-F5BC-487D-8510-D8B8E5FBA177}" srcOrd="2" destOrd="0" parTransId="{91AABD6D-9115-4AE0-88FF-876B95581BAA}" sibTransId="{6E0A26F0-8D3B-4F56-8EED-17E7A5825E76}"/>
    <dgm:cxn modelId="{BEEC2A5A-933F-471E-883F-15B556AE5EB5}" srcId="{B4CFD117-9E0E-4CE7-8F1F-64560502F943}" destId="{B1347611-0FDB-4F20-BF43-267B67EB43D6}" srcOrd="1" destOrd="0" parTransId="{384432C5-B3BA-4EE5-A3C2-8AAF1B4D1BDB}" sibTransId="{7F7CCA4D-10E8-4EDF-B249-8DDF5AFBE917}"/>
    <dgm:cxn modelId="{DC23A781-6774-4EC4-ADC3-BD9E9584D5A4}" srcId="{655FFACC-FD0E-42E0-A10D-CAC5F424D430}" destId="{B6815D93-EE4D-4E18-8F9B-83F89ADAA3A8}" srcOrd="3" destOrd="0" parTransId="{8C9593D1-24F6-49E1-A35F-7A1AB3D731A2}" sibTransId="{989B07F1-0EB1-4AEB-B2A5-885A1874A769}"/>
    <dgm:cxn modelId="{528A8A90-5A53-43FF-A5B7-9DAE5060688D}" type="presOf" srcId="{C755CB77-4FC4-49DC-8640-38290CC4FEC1}" destId="{F2E7579E-CEE4-4323-9A7D-B22A103B4EA3}" srcOrd="1" destOrd="1" presId="urn:microsoft.com/office/officeart/2005/8/layout/vList4"/>
    <dgm:cxn modelId="{78831191-8337-4AB0-B833-BC18CAA7D169}" srcId="{B1347611-0FDB-4F20-BF43-267B67EB43D6}" destId="{E41C242A-B5B2-41B3-8E07-564342FDCF77}" srcOrd="0" destOrd="0" parTransId="{E265B589-4473-45AF-833D-CE4874DCB79C}" sibTransId="{4DEE669A-5253-499E-9429-05CD0DF9009D}"/>
    <dgm:cxn modelId="{140AABA0-E132-4C98-B78F-386D8DE98059}" type="presOf" srcId="{B1347611-0FDB-4F20-BF43-267B67EB43D6}" destId="{C6533B41-5659-47B1-9733-26983B3729A8}" srcOrd="1" destOrd="0" presId="urn:microsoft.com/office/officeart/2005/8/layout/vList4"/>
    <dgm:cxn modelId="{7C2DB9A1-ECF0-433E-90D8-D5BFA06BCF53}" type="presOf" srcId="{B4CFD117-9E0E-4CE7-8F1F-64560502F943}" destId="{16204FC5-7451-4BF9-B6BF-4DED329721A9}" srcOrd="0" destOrd="0" presId="urn:microsoft.com/office/officeart/2005/8/layout/vList4"/>
    <dgm:cxn modelId="{0C4462A8-0AA9-40DC-B060-0A7454D4F711}" type="presOf" srcId="{B6815D93-EE4D-4E18-8F9B-83F89ADAA3A8}" destId="{B0208DE9-1FE5-4967-90D2-B51BA03117B7}" srcOrd="1" destOrd="4" presId="urn:microsoft.com/office/officeart/2005/8/layout/vList4"/>
    <dgm:cxn modelId="{85F64BAC-92EF-4858-BD13-080C82B8989B}" type="presOf" srcId="{E41C242A-B5B2-41B3-8E07-564342FDCF77}" destId="{C6533B41-5659-47B1-9733-26983B3729A8}" srcOrd="1" destOrd="1" presId="urn:microsoft.com/office/officeart/2005/8/layout/vList4"/>
    <dgm:cxn modelId="{170373B1-5D58-4E3A-B8EB-6C50AC2707E2}" type="presOf" srcId="{8F2F0DD8-ED8A-487E-A774-B7D0A8A3915C}" destId="{C73F985B-469D-4E46-9284-79B1FCE4DF60}" srcOrd="0" destOrd="2" presId="urn:microsoft.com/office/officeart/2005/8/layout/vList4"/>
    <dgm:cxn modelId="{BF8EE8BE-6912-4824-8FDD-D86970B9F8C5}" type="presOf" srcId="{6A91AC91-BA44-4C27-BE23-9C0B8C50F8B7}" destId="{F2E7579E-CEE4-4323-9A7D-B22A103B4EA3}" srcOrd="1" destOrd="3" presId="urn:microsoft.com/office/officeart/2005/8/layout/vList4"/>
    <dgm:cxn modelId="{4FB099C0-B203-4EAB-93FF-90CBEDA3556A}" type="presOf" srcId="{FB592039-5F2E-4BA9-B233-8E80FCA29CA1}" destId="{C73F985B-469D-4E46-9284-79B1FCE4DF60}" srcOrd="0" destOrd="1" presId="urn:microsoft.com/office/officeart/2005/8/layout/vList4"/>
    <dgm:cxn modelId="{B1E1BACA-8DD9-4210-863D-03705CF4DDBA}" type="presOf" srcId="{46099C77-F5BC-487D-8510-D8B8E5FBA177}" destId="{C73F985B-469D-4E46-9284-79B1FCE4DF60}" srcOrd="0" destOrd="3" presId="urn:microsoft.com/office/officeart/2005/8/layout/vList4"/>
    <dgm:cxn modelId="{74AA28D2-1519-48A7-A399-BB4ED79E430D}" type="presOf" srcId="{0DE21C18-C820-4E20-B734-5C2F0E66679E}" destId="{C6533B41-5659-47B1-9733-26983B3729A8}" srcOrd="1" destOrd="4" presId="urn:microsoft.com/office/officeart/2005/8/layout/vList4"/>
    <dgm:cxn modelId="{7E40F2D2-2850-4506-B4E0-BB124B0F1BC9}" type="presOf" srcId="{A706A07D-240A-4FE1-9C9E-00387249BFAD}" destId="{F2E7579E-CEE4-4323-9A7D-B22A103B4EA3}" srcOrd="1" destOrd="0" presId="urn:microsoft.com/office/officeart/2005/8/layout/vList4"/>
    <dgm:cxn modelId="{B91150DB-AB7F-4411-A15E-249CD035E5A8}" srcId="{B4CFD117-9E0E-4CE7-8F1F-64560502F943}" destId="{A706A07D-240A-4FE1-9C9E-00387249BFAD}" srcOrd="2" destOrd="0" parTransId="{6F5125D9-B737-48DD-814C-B1BA0B812B94}" sibTransId="{EE4CF65B-53D7-4AA0-BD93-59AC93905568}"/>
    <dgm:cxn modelId="{786EC5E0-12CF-4C60-BFBE-15AD5F3D86D9}" type="presOf" srcId="{F697FB49-5D35-446A-97F8-6F659792759D}" destId="{590B7258-ECAF-4732-A3A5-4FCF029B7BAE}" srcOrd="0" destOrd="3" presId="urn:microsoft.com/office/officeart/2005/8/layout/vList4"/>
    <dgm:cxn modelId="{BCAE04E2-4CA2-4B0E-A143-8FE099B85521}" type="presOf" srcId="{85E80E80-8B6A-4AB4-A5FF-6BFC152D67EC}" destId="{C6533B41-5659-47B1-9733-26983B3729A8}" srcOrd="1" destOrd="2" presId="urn:microsoft.com/office/officeart/2005/8/layout/vList4"/>
    <dgm:cxn modelId="{60CF2E49-0872-4F82-B04E-69003CB3BCA9}" type="presParOf" srcId="{16204FC5-7451-4BF9-B6BF-4DED329721A9}" destId="{76CE0185-FFD1-4701-B695-FB07A5DC86FE}" srcOrd="0" destOrd="0" presId="urn:microsoft.com/office/officeart/2005/8/layout/vList4"/>
    <dgm:cxn modelId="{229FB885-A04A-4EAB-B8D5-EC833F850D50}" type="presParOf" srcId="{76CE0185-FFD1-4701-B695-FB07A5DC86FE}" destId="{C73F985B-469D-4E46-9284-79B1FCE4DF60}" srcOrd="0" destOrd="0" presId="urn:microsoft.com/office/officeart/2005/8/layout/vList4"/>
    <dgm:cxn modelId="{E6E5E3A2-DBE3-4B68-9421-4C58F8908330}" type="presParOf" srcId="{76CE0185-FFD1-4701-B695-FB07A5DC86FE}" destId="{0FA96C85-15D2-4A9E-B7D1-C8AD20C37006}" srcOrd="1" destOrd="0" presId="urn:microsoft.com/office/officeart/2005/8/layout/vList4"/>
    <dgm:cxn modelId="{E3F86EEA-1929-41B8-8728-79DF0795EDB1}" type="presParOf" srcId="{76CE0185-FFD1-4701-B695-FB07A5DC86FE}" destId="{B0208DE9-1FE5-4967-90D2-B51BA03117B7}" srcOrd="2" destOrd="0" presId="urn:microsoft.com/office/officeart/2005/8/layout/vList4"/>
    <dgm:cxn modelId="{A8246ACF-C0A5-4F8E-A7A7-B6C614A3B0C5}" type="presParOf" srcId="{16204FC5-7451-4BF9-B6BF-4DED329721A9}" destId="{11566999-5715-4AA9-B752-2134692118E9}" srcOrd="1" destOrd="0" presId="urn:microsoft.com/office/officeart/2005/8/layout/vList4"/>
    <dgm:cxn modelId="{5F5D2349-F0FD-4498-8862-1558117B54BA}" type="presParOf" srcId="{16204FC5-7451-4BF9-B6BF-4DED329721A9}" destId="{561C434E-58F3-4EBE-92D8-27910163E3D5}" srcOrd="2" destOrd="0" presId="urn:microsoft.com/office/officeart/2005/8/layout/vList4"/>
    <dgm:cxn modelId="{9AAA19D8-9F1D-426B-A71D-B0D5E6626678}" type="presParOf" srcId="{561C434E-58F3-4EBE-92D8-27910163E3D5}" destId="{590B7258-ECAF-4732-A3A5-4FCF029B7BAE}" srcOrd="0" destOrd="0" presId="urn:microsoft.com/office/officeart/2005/8/layout/vList4"/>
    <dgm:cxn modelId="{7DCA80CD-461B-4643-83B3-4F163345D42A}" type="presParOf" srcId="{561C434E-58F3-4EBE-92D8-27910163E3D5}" destId="{C0F9426C-2AB5-4FE1-BABB-09FC25951750}" srcOrd="1" destOrd="0" presId="urn:microsoft.com/office/officeart/2005/8/layout/vList4"/>
    <dgm:cxn modelId="{4A61D6EA-2C9B-458E-8771-0DAFC2BFB89F}" type="presParOf" srcId="{561C434E-58F3-4EBE-92D8-27910163E3D5}" destId="{C6533B41-5659-47B1-9733-26983B3729A8}" srcOrd="2" destOrd="0" presId="urn:microsoft.com/office/officeart/2005/8/layout/vList4"/>
    <dgm:cxn modelId="{F929BCC1-8E9D-4BDF-9178-7C6A53F11751}" type="presParOf" srcId="{16204FC5-7451-4BF9-B6BF-4DED329721A9}" destId="{AA807A49-CE36-416C-BBAD-8D5A557883F9}" srcOrd="3" destOrd="0" presId="urn:microsoft.com/office/officeart/2005/8/layout/vList4"/>
    <dgm:cxn modelId="{E564F046-5219-4551-8A91-C564E13B9BD8}" type="presParOf" srcId="{16204FC5-7451-4BF9-B6BF-4DED329721A9}" destId="{190A5433-B24D-4854-878E-29383E9F4239}" srcOrd="4" destOrd="0" presId="urn:microsoft.com/office/officeart/2005/8/layout/vList4"/>
    <dgm:cxn modelId="{FE25DE73-254E-4E06-97CD-AECFF19A32E2}" type="presParOf" srcId="{190A5433-B24D-4854-878E-29383E9F4239}" destId="{FA89AAE8-D3B6-4BA5-BE85-84E8F85EA319}" srcOrd="0" destOrd="0" presId="urn:microsoft.com/office/officeart/2005/8/layout/vList4"/>
    <dgm:cxn modelId="{90A225B4-F937-4B48-9D2F-1F39E5B0E060}" type="presParOf" srcId="{190A5433-B24D-4854-878E-29383E9F4239}" destId="{EA0664FD-151C-46CF-8395-2F08F82205FE}" srcOrd="1" destOrd="0" presId="urn:microsoft.com/office/officeart/2005/8/layout/vList4"/>
    <dgm:cxn modelId="{CDD6B034-8797-4147-94D5-CAEED23130EA}" type="presParOf" srcId="{190A5433-B24D-4854-878E-29383E9F4239}" destId="{F2E7579E-CEE4-4323-9A7D-B22A103B4E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D0385B-97A9-45FC-B593-3CBB3519087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2F080F8-F14A-4F43-ACB5-3CDEAF0DA94A}">
      <dgm:prSet phldrT="[Text]"/>
      <dgm:spPr>
        <a:solidFill>
          <a:srgbClr val="00B050"/>
        </a:solidFill>
      </dgm:spPr>
      <dgm:t>
        <a:bodyPr/>
        <a:lstStyle/>
        <a:p>
          <a:r>
            <a:rPr lang="ro-RO" b="1"/>
            <a:t>ALEGERILE</a:t>
          </a:r>
        </a:p>
        <a:p>
          <a:r>
            <a:rPr lang="ro-RO" b="1"/>
            <a:t>Ce alegeri ți-au influențat viața?</a:t>
          </a:r>
        </a:p>
        <a:p>
          <a:r>
            <a:rPr lang="ro-RO" b="1"/>
            <a:t> Ce înseamnă o alegere? </a:t>
          </a:r>
        </a:p>
        <a:p>
          <a:r>
            <a:rPr lang="ro-RO" b="1"/>
            <a:t>Cum putem lua decizii mai bune? </a:t>
          </a:r>
        </a:p>
      </dgm:t>
    </dgm:pt>
    <dgm:pt modelId="{D27D69C4-7652-41B8-B2B2-1DFF13972818}" type="parTrans" cxnId="{71B50AB2-F5E2-4418-8091-2942E0033E91}">
      <dgm:prSet/>
      <dgm:spPr/>
      <dgm:t>
        <a:bodyPr/>
        <a:lstStyle/>
        <a:p>
          <a:endParaRPr lang="ro-RO"/>
        </a:p>
      </dgm:t>
    </dgm:pt>
    <dgm:pt modelId="{803C6A07-43C3-4A7D-90E4-E213BFCF9F62}" type="sibTrans" cxnId="{71B50AB2-F5E2-4418-8091-2942E0033E91}">
      <dgm:prSet/>
      <dgm:spPr/>
      <dgm:t>
        <a:bodyPr/>
        <a:lstStyle/>
        <a:p>
          <a:endParaRPr lang="ro-RO"/>
        </a:p>
      </dgm:t>
    </dgm:pt>
    <dgm:pt modelId="{43FFDAFC-4FB8-4E26-AE05-E3191EDBD36D}">
      <dgm:prSet phldrT="[Text]"/>
      <dgm:spPr>
        <a:solidFill>
          <a:srgbClr val="92D050"/>
        </a:solidFill>
      </dgm:spPr>
      <dgm:t>
        <a:bodyPr/>
        <a:lstStyle/>
        <a:p>
          <a:r>
            <a:rPr lang="ro-RO" b="1"/>
            <a:t>CREATIVITATEA</a:t>
          </a:r>
        </a:p>
        <a:p>
          <a:r>
            <a:rPr lang="ro-RO" b="1"/>
            <a:t>Cele 5 niveluri ale creativității.</a:t>
          </a:r>
        </a:p>
        <a:p>
          <a:r>
            <a:rPr lang="ro-RO" b="1"/>
            <a:t> Ce poți începe să faci chiar de azi? </a:t>
          </a:r>
        </a:p>
        <a:p>
          <a:r>
            <a:rPr lang="ro-RO" b="1"/>
            <a:t>Test de creativitate. </a:t>
          </a:r>
          <a:endParaRPr lang="ro-RO"/>
        </a:p>
        <a:p>
          <a:endParaRPr lang="ro-RO"/>
        </a:p>
      </dgm:t>
    </dgm:pt>
    <dgm:pt modelId="{F4F41914-D692-4B92-96C6-85FC15BDECA4}" type="parTrans" cxnId="{097178F6-1D41-43DD-9DA6-2358281EA6C1}">
      <dgm:prSet/>
      <dgm:spPr/>
      <dgm:t>
        <a:bodyPr/>
        <a:lstStyle/>
        <a:p>
          <a:endParaRPr lang="ro-RO"/>
        </a:p>
      </dgm:t>
    </dgm:pt>
    <dgm:pt modelId="{4AF9172D-C8E8-4AC4-8D41-4CF192C89D6A}" type="sibTrans" cxnId="{097178F6-1D41-43DD-9DA6-2358281EA6C1}">
      <dgm:prSet/>
      <dgm:spPr/>
      <dgm:t>
        <a:bodyPr/>
        <a:lstStyle/>
        <a:p>
          <a:endParaRPr lang="ro-RO"/>
        </a:p>
      </dgm:t>
    </dgm:pt>
    <dgm:pt modelId="{12FEBA87-92DA-4481-941E-F49CD0127DE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buNone/>
          </a:pPr>
          <a:r>
            <a:rPr lang="ro-RO" b="1"/>
            <a:t>ASTĂZI CONTEAZĂ</a:t>
          </a:r>
        </a:p>
        <a:p>
          <a:pPr>
            <a:buNone/>
          </a:pPr>
          <a:r>
            <a:rPr lang="ro-RO" b="1"/>
            <a:t>Ce înseamnă o zi de succes?</a:t>
          </a:r>
        </a:p>
        <a:p>
          <a:pPr>
            <a:buNone/>
          </a:pPr>
          <a:r>
            <a:rPr lang="ro-RO" b="1"/>
            <a:t> Ce este succesul? </a:t>
          </a:r>
        </a:p>
        <a:p>
          <a:pPr>
            <a:buNone/>
          </a:pPr>
          <a:r>
            <a:rPr lang="ro-RO" b="1"/>
            <a:t>Prejudecăți despre succes. </a:t>
          </a:r>
        </a:p>
        <a:p>
          <a:pPr>
            <a:buNone/>
          </a:pPr>
          <a:r>
            <a:rPr lang="ro-RO" b="1"/>
            <a:t>Exercițiu practic: Cum să faci ca ziua de azi să conteze.</a:t>
          </a:r>
          <a:endParaRPr lang="ro-RO"/>
        </a:p>
      </dgm:t>
    </dgm:pt>
    <dgm:pt modelId="{C9ABD2B0-63D1-46E8-B870-236FA74C9F9F}" type="parTrans" cxnId="{1E40B3CC-A185-499D-9B2D-B67D1A206283}">
      <dgm:prSet/>
      <dgm:spPr/>
      <dgm:t>
        <a:bodyPr/>
        <a:lstStyle/>
        <a:p>
          <a:endParaRPr lang="ro-RO"/>
        </a:p>
      </dgm:t>
    </dgm:pt>
    <dgm:pt modelId="{098A724C-3AB5-4F8E-8D7F-76D1E26FD068}" type="sibTrans" cxnId="{1E40B3CC-A185-499D-9B2D-B67D1A206283}">
      <dgm:prSet/>
      <dgm:spPr/>
      <dgm:t>
        <a:bodyPr/>
        <a:lstStyle/>
        <a:p>
          <a:endParaRPr lang="ro-RO"/>
        </a:p>
      </dgm:t>
    </dgm:pt>
    <dgm:pt modelId="{CEF143A9-FF4B-4395-A176-D501474FC1DA}" type="pres">
      <dgm:prSet presAssocID="{E2D0385B-97A9-45FC-B593-3CBB35190871}" presName="Name0" presStyleCnt="0">
        <dgm:presLayoutVars>
          <dgm:dir/>
          <dgm:resizeHandles val="exact"/>
        </dgm:presLayoutVars>
      </dgm:prSet>
      <dgm:spPr/>
    </dgm:pt>
    <dgm:pt modelId="{3C9BFD75-9420-4B67-87E4-41393273EDF9}" type="pres">
      <dgm:prSet presAssocID="{E2D0385B-97A9-45FC-B593-3CBB35190871}" presName="fgShape" presStyleLbl="fgShp" presStyleIdx="0" presStyleCnt="1"/>
      <dgm:spPr>
        <a:solidFill>
          <a:schemeClr val="accent6">
            <a:lumMod val="40000"/>
            <a:lumOff val="60000"/>
          </a:schemeClr>
        </a:solidFill>
      </dgm:spPr>
    </dgm:pt>
    <dgm:pt modelId="{BED026F6-5CD5-4332-9C9A-BC5FE8E01B5A}" type="pres">
      <dgm:prSet presAssocID="{E2D0385B-97A9-45FC-B593-3CBB35190871}" presName="linComp" presStyleCnt="0"/>
      <dgm:spPr/>
    </dgm:pt>
    <dgm:pt modelId="{C9237DEB-C15A-40ED-A65A-A7B8EC99742A}" type="pres">
      <dgm:prSet presAssocID="{52F080F8-F14A-4F43-ACB5-3CDEAF0DA94A}" presName="compNode" presStyleCnt="0"/>
      <dgm:spPr/>
    </dgm:pt>
    <dgm:pt modelId="{C38197F2-93B2-4527-AECC-BACE101211C6}" type="pres">
      <dgm:prSet presAssocID="{52F080F8-F14A-4F43-ACB5-3CDEAF0DA94A}" presName="bkgdShape" presStyleLbl="node1" presStyleIdx="0" presStyleCnt="3"/>
      <dgm:spPr/>
    </dgm:pt>
    <dgm:pt modelId="{BD0E0DF4-B8FC-44EA-92B0-FE3AF233A614}" type="pres">
      <dgm:prSet presAssocID="{52F080F8-F14A-4F43-ACB5-3CDEAF0DA94A}" presName="nodeTx" presStyleLbl="node1" presStyleIdx="0" presStyleCnt="3">
        <dgm:presLayoutVars>
          <dgm:bulletEnabled val="1"/>
        </dgm:presLayoutVars>
      </dgm:prSet>
      <dgm:spPr/>
    </dgm:pt>
    <dgm:pt modelId="{FF732A20-BA07-4FBC-A18C-BC31A8E46D6C}" type="pres">
      <dgm:prSet presAssocID="{52F080F8-F14A-4F43-ACB5-3CDEAF0DA94A}" presName="invisiNode" presStyleLbl="node1" presStyleIdx="0" presStyleCnt="3"/>
      <dgm:spPr/>
    </dgm:pt>
    <dgm:pt modelId="{DB316A9E-2469-4C08-A9FE-EF6BCD145FF4}" type="pres">
      <dgm:prSet presAssocID="{52F080F8-F14A-4F43-ACB5-3CDEAF0DA94A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260E3211-2772-409E-8A90-F6FEB2AB8E13}" type="pres">
      <dgm:prSet presAssocID="{803C6A07-43C3-4A7D-90E4-E213BFCF9F62}" presName="sibTrans" presStyleLbl="sibTrans2D1" presStyleIdx="0" presStyleCnt="0"/>
      <dgm:spPr/>
    </dgm:pt>
    <dgm:pt modelId="{4BC72A89-C11A-493E-82FB-D78C3400582B}" type="pres">
      <dgm:prSet presAssocID="{43FFDAFC-4FB8-4E26-AE05-E3191EDBD36D}" presName="compNode" presStyleCnt="0"/>
      <dgm:spPr/>
    </dgm:pt>
    <dgm:pt modelId="{F0C9A8B4-9D74-4A01-A3DC-7FE222C2F029}" type="pres">
      <dgm:prSet presAssocID="{43FFDAFC-4FB8-4E26-AE05-E3191EDBD36D}" presName="bkgdShape" presStyleLbl="node1" presStyleIdx="1" presStyleCnt="3"/>
      <dgm:spPr/>
    </dgm:pt>
    <dgm:pt modelId="{DF4F4A96-2962-4E05-929B-8548C2DD77DB}" type="pres">
      <dgm:prSet presAssocID="{43FFDAFC-4FB8-4E26-AE05-E3191EDBD36D}" presName="nodeTx" presStyleLbl="node1" presStyleIdx="1" presStyleCnt="3">
        <dgm:presLayoutVars>
          <dgm:bulletEnabled val="1"/>
        </dgm:presLayoutVars>
      </dgm:prSet>
      <dgm:spPr/>
    </dgm:pt>
    <dgm:pt modelId="{5605B2C2-D926-4F75-A6CD-ED6F6E5FAC0B}" type="pres">
      <dgm:prSet presAssocID="{43FFDAFC-4FB8-4E26-AE05-E3191EDBD36D}" presName="invisiNode" presStyleLbl="node1" presStyleIdx="1" presStyleCnt="3"/>
      <dgm:spPr/>
    </dgm:pt>
    <dgm:pt modelId="{4B1BC394-E641-4B51-9E4E-51F854126E7A}" type="pres">
      <dgm:prSet presAssocID="{43FFDAFC-4FB8-4E26-AE05-E3191EDBD36D}" presName="imagNode" presStyleLbl="fgImgPlace1" presStyleIdx="1" presStyleCnt="3" custLinFactNeighborX="-5481" custLinFactNeighborY="-2467"/>
      <dgm:spPr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  <dgm:pt modelId="{8DE3EE1C-E402-4FF4-BD51-D6DB696A057B}" type="pres">
      <dgm:prSet presAssocID="{4AF9172D-C8E8-4AC4-8D41-4CF192C89D6A}" presName="sibTrans" presStyleLbl="sibTrans2D1" presStyleIdx="0" presStyleCnt="0"/>
      <dgm:spPr/>
    </dgm:pt>
    <dgm:pt modelId="{39CF4A56-DD2C-41C0-9853-7FBC64FC7CD7}" type="pres">
      <dgm:prSet presAssocID="{12FEBA87-92DA-4481-941E-F49CD0127DEB}" presName="compNode" presStyleCnt="0"/>
      <dgm:spPr/>
    </dgm:pt>
    <dgm:pt modelId="{99B97077-7C2E-4617-9559-8DE9846377C8}" type="pres">
      <dgm:prSet presAssocID="{12FEBA87-92DA-4481-941E-F49CD0127DEB}" presName="bkgdShape" presStyleLbl="node1" presStyleIdx="2" presStyleCnt="3"/>
      <dgm:spPr/>
    </dgm:pt>
    <dgm:pt modelId="{0E3BA547-9716-41D8-A1AA-DCDE49BBEB45}" type="pres">
      <dgm:prSet presAssocID="{12FEBA87-92DA-4481-941E-F49CD0127DEB}" presName="nodeTx" presStyleLbl="node1" presStyleIdx="2" presStyleCnt="3">
        <dgm:presLayoutVars>
          <dgm:bulletEnabled val="1"/>
        </dgm:presLayoutVars>
      </dgm:prSet>
      <dgm:spPr/>
    </dgm:pt>
    <dgm:pt modelId="{39742B1F-4158-48C7-81D0-7BCAC5848D37}" type="pres">
      <dgm:prSet presAssocID="{12FEBA87-92DA-4481-941E-F49CD0127DEB}" presName="invisiNode" presStyleLbl="node1" presStyleIdx="2" presStyleCnt="3"/>
      <dgm:spPr/>
    </dgm:pt>
    <dgm:pt modelId="{E483F54D-F0FC-4223-B7C8-5B2929E6DFAD}" type="pres">
      <dgm:prSet presAssocID="{12FEBA87-92DA-4481-941E-F49CD0127DEB}" presName="imagNode" presStyleLbl="fgImgPlace1" presStyleIdx="2" presStyleCnt="3" custScaleX="96034" custScaleY="91638"/>
      <dgm:spPr>
        <a:blipFill rotWithShape="1">
          <a:blip xmlns:r="http://schemas.openxmlformats.org/officeDocument/2006/relationships" r:embed="rId3"/>
          <a:srcRect/>
          <a:stretch>
            <a:fillRect t="-27000" b="-27000"/>
          </a:stretch>
        </a:blipFill>
      </dgm:spPr>
    </dgm:pt>
  </dgm:ptLst>
  <dgm:cxnLst>
    <dgm:cxn modelId="{9A154B03-1A7C-49A4-B53E-03F26B36BEAB}" type="presOf" srcId="{52F080F8-F14A-4F43-ACB5-3CDEAF0DA94A}" destId="{BD0E0DF4-B8FC-44EA-92B0-FE3AF233A614}" srcOrd="1" destOrd="0" presId="urn:microsoft.com/office/officeart/2005/8/layout/hList7"/>
    <dgm:cxn modelId="{D701D903-A506-4AC2-8135-128251F079CC}" type="presOf" srcId="{4AF9172D-C8E8-4AC4-8D41-4CF192C89D6A}" destId="{8DE3EE1C-E402-4FF4-BD51-D6DB696A057B}" srcOrd="0" destOrd="0" presId="urn:microsoft.com/office/officeart/2005/8/layout/hList7"/>
    <dgm:cxn modelId="{73510C17-9F96-48CF-A7E8-51D29335ADAD}" type="presOf" srcId="{12FEBA87-92DA-4481-941E-F49CD0127DEB}" destId="{99B97077-7C2E-4617-9559-8DE9846377C8}" srcOrd="0" destOrd="0" presId="urn:microsoft.com/office/officeart/2005/8/layout/hList7"/>
    <dgm:cxn modelId="{6BD7ED34-0052-429D-A938-A432BE9137D9}" type="presOf" srcId="{43FFDAFC-4FB8-4E26-AE05-E3191EDBD36D}" destId="{F0C9A8B4-9D74-4A01-A3DC-7FE222C2F029}" srcOrd="0" destOrd="0" presId="urn:microsoft.com/office/officeart/2005/8/layout/hList7"/>
    <dgm:cxn modelId="{B17FFA52-7FC4-4561-8D7F-65AADCD9CC16}" type="presOf" srcId="{E2D0385B-97A9-45FC-B593-3CBB35190871}" destId="{CEF143A9-FF4B-4395-A176-D501474FC1DA}" srcOrd="0" destOrd="0" presId="urn:microsoft.com/office/officeart/2005/8/layout/hList7"/>
    <dgm:cxn modelId="{3669DD80-53E4-4BB4-8695-DD4CAC3B8C4B}" type="presOf" srcId="{12FEBA87-92DA-4481-941E-F49CD0127DEB}" destId="{0E3BA547-9716-41D8-A1AA-DCDE49BBEB45}" srcOrd="1" destOrd="0" presId="urn:microsoft.com/office/officeart/2005/8/layout/hList7"/>
    <dgm:cxn modelId="{A6D73099-1986-4460-A030-56C7C84D648C}" type="presOf" srcId="{803C6A07-43C3-4A7D-90E4-E213BFCF9F62}" destId="{260E3211-2772-409E-8A90-F6FEB2AB8E13}" srcOrd="0" destOrd="0" presId="urn:microsoft.com/office/officeart/2005/8/layout/hList7"/>
    <dgm:cxn modelId="{71B50AB2-F5E2-4418-8091-2942E0033E91}" srcId="{E2D0385B-97A9-45FC-B593-3CBB35190871}" destId="{52F080F8-F14A-4F43-ACB5-3CDEAF0DA94A}" srcOrd="0" destOrd="0" parTransId="{D27D69C4-7652-41B8-B2B2-1DFF13972818}" sibTransId="{803C6A07-43C3-4A7D-90E4-E213BFCF9F62}"/>
    <dgm:cxn modelId="{DBA051CC-CD19-4F52-97BA-91F38E496AD2}" type="presOf" srcId="{52F080F8-F14A-4F43-ACB5-3CDEAF0DA94A}" destId="{C38197F2-93B2-4527-AECC-BACE101211C6}" srcOrd="0" destOrd="0" presId="urn:microsoft.com/office/officeart/2005/8/layout/hList7"/>
    <dgm:cxn modelId="{1E40B3CC-A185-499D-9B2D-B67D1A206283}" srcId="{E2D0385B-97A9-45FC-B593-3CBB35190871}" destId="{12FEBA87-92DA-4481-941E-F49CD0127DEB}" srcOrd="2" destOrd="0" parTransId="{C9ABD2B0-63D1-46E8-B870-236FA74C9F9F}" sibTransId="{098A724C-3AB5-4F8E-8D7F-76D1E26FD068}"/>
    <dgm:cxn modelId="{29C0DEE4-4F4F-4403-BD31-DD5DAC9D4CCE}" type="presOf" srcId="{43FFDAFC-4FB8-4E26-AE05-E3191EDBD36D}" destId="{DF4F4A96-2962-4E05-929B-8548C2DD77DB}" srcOrd="1" destOrd="0" presId="urn:microsoft.com/office/officeart/2005/8/layout/hList7"/>
    <dgm:cxn modelId="{097178F6-1D41-43DD-9DA6-2358281EA6C1}" srcId="{E2D0385B-97A9-45FC-B593-3CBB35190871}" destId="{43FFDAFC-4FB8-4E26-AE05-E3191EDBD36D}" srcOrd="1" destOrd="0" parTransId="{F4F41914-D692-4B92-96C6-85FC15BDECA4}" sibTransId="{4AF9172D-C8E8-4AC4-8D41-4CF192C89D6A}"/>
    <dgm:cxn modelId="{58577B13-139B-408C-B887-BD217E43CACA}" type="presParOf" srcId="{CEF143A9-FF4B-4395-A176-D501474FC1DA}" destId="{3C9BFD75-9420-4B67-87E4-41393273EDF9}" srcOrd="0" destOrd="0" presId="urn:microsoft.com/office/officeart/2005/8/layout/hList7"/>
    <dgm:cxn modelId="{CDBC9185-281F-42A8-9D4F-367A548C5D79}" type="presParOf" srcId="{CEF143A9-FF4B-4395-A176-D501474FC1DA}" destId="{BED026F6-5CD5-4332-9C9A-BC5FE8E01B5A}" srcOrd="1" destOrd="0" presId="urn:microsoft.com/office/officeart/2005/8/layout/hList7"/>
    <dgm:cxn modelId="{CA79DEE9-9D46-49EE-BD6B-577F4CA78FD4}" type="presParOf" srcId="{BED026F6-5CD5-4332-9C9A-BC5FE8E01B5A}" destId="{C9237DEB-C15A-40ED-A65A-A7B8EC99742A}" srcOrd="0" destOrd="0" presId="urn:microsoft.com/office/officeart/2005/8/layout/hList7"/>
    <dgm:cxn modelId="{3F5639DC-B50F-473D-AEF4-C94719D4DCEF}" type="presParOf" srcId="{C9237DEB-C15A-40ED-A65A-A7B8EC99742A}" destId="{C38197F2-93B2-4527-AECC-BACE101211C6}" srcOrd="0" destOrd="0" presId="urn:microsoft.com/office/officeart/2005/8/layout/hList7"/>
    <dgm:cxn modelId="{37F9B494-A71C-4109-886A-7A81BB04D779}" type="presParOf" srcId="{C9237DEB-C15A-40ED-A65A-A7B8EC99742A}" destId="{BD0E0DF4-B8FC-44EA-92B0-FE3AF233A614}" srcOrd="1" destOrd="0" presId="urn:microsoft.com/office/officeart/2005/8/layout/hList7"/>
    <dgm:cxn modelId="{C1466730-D5F9-434E-848F-453436714C85}" type="presParOf" srcId="{C9237DEB-C15A-40ED-A65A-A7B8EC99742A}" destId="{FF732A20-BA07-4FBC-A18C-BC31A8E46D6C}" srcOrd="2" destOrd="0" presId="urn:microsoft.com/office/officeart/2005/8/layout/hList7"/>
    <dgm:cxn modelId="{6D08A1B0-8D33-41DB-BC93-DC7D000D8665}" type="presParOf" srcId="{C9237DEB-C15A-40ED-A65A-A7B8EC99742A}" destId="{DB316A9E-2469-4C08-A9FE-EF6BCD145FF4}" srcOrd="3" destOrd="0" presId="urn:microsoft.com/office/officeart/2005/8/layout/hList7"/>
    <dgm:cxn modelId="{3E085BD4-1799-47D9-A8D8-4C2AB15891A1}" type="presParOf" srcId="{BED026F6-5CD5-4332-9C9A-BC5FE8E01B5A}" destId="{260E3211-2772-409E-8A90-F6FEB2AB8E13}" srcOrd="1" destOrd="0" presId="urn:microsoft.com/office/officeart/2005/8/layout/hList7"/>
    <dgm:cxn modelId="{DE24BB9D-FE73-4353-A756-0270EF17BE58}" type="presParOf" srcId="{BED026F6-5CD5-4332-9C9A-BC5FE8E01B5A}" destId="{4BC72A89-C11A-493E-82FB-D78C3400582B}" srcOrd="2" destOrd="0" presId="urn:microsoft.com/office/officeart/2005/8/layout/hList7"/>
    <dgm:cxn modelId="{CAFB5474-9DE7-4F35-A871-A5865C5E68CD}" type="presParOf" srcId="{4BC72A89-C11A-493E-82FB-D78C3400582B}" destId="{F0C9A8B4-9D74-4A01-A3DC-7FE222C2F029}" srcOrd="0" destOrd="0" presId="urn:microsoft.com/office/officeart/2005/8/layout/hList7"/>
    <dgm:cxn modelId="{0C28CD4D-B5A3-4977-997E-15347FEFCDE6}" type="presParOf" srcId="{4BC72A89-C11A-493E-82FB-D78C3400582B}" destId="{DF4F4A96-2962-4E05-929B-8548C2DD77DB}" srcOrd="1" destOrd="0" presId="urn:microsoft.com/office/officeart/2005/8/layout/hList7"/>
    <dgm:cxn modelId="{0110FA8F-73CC-430C-AD18-DA58792DA7FE}" type="presParOf" srcId="{4BC72A89-C11A-493E-82FB-D78C3400582B}" destId="{5605B2C2-D926-4F75-A6CD-ED6F6E5FAC0B}" srcOrd="2" destOrd="0" presId="urn:microsoft.com/office/officeart/2005/8/layout/hList7"/>
    <dgm:cxn modelId="{2EE1D344-BBB4-4DF3-96D6-16AD3EA8CB20}" type="presParOf" srcId="{4BC72A89-C11A-493E-82FB-D78C3400582B}" destId="{4B1BC394-E641-4B51-9E4E-51F854126E7A}" srcOrd="3" destOrd="0" presId="urn:microsoft.com/office/officeart/2005/8/layout/hList7"/>
    <dgm:cxn modelId="{C7A1B96F-C325-4039-A098-2B66D5B5E915}" type="presParOf" srcId="{BED026F6-5CD5-4332-9C9A-BC5FE8E01B5A}" destId="{8DE3EE1C-E402-4FF4-BD51-D6DB696A057B}" srcOrd="3" destOrd="0" presId="urn:microsoft.com/office/officeart/2005/8/layout/hList7"/>
    <dgm:cxn modelId="{DA224B45-D6AD-41C9-8278-1354917F2861}" type="presParOf" srcId="{BED026F6-5CD5-4332-9C9A-BC5FE8E01B5A}" destId="{39CF4A56-DD2C-41C0-9853-7FBC64FC7CD7}" srcOrd="4" destOrd="0" presId="urn:microsoft.com/office/officeart/2005/8/layout/hList7"/>
    <dgm:cxn modelId="{78238E29-93A6-4BA9-BA74-B02BC1AF27D1}" type="presParOf" srcId="{39CF4A56-DD2C-41C0-9853-7FBC64FC7CD7}" destId="{99B97077-7C2E-4617-9559-8DE9846377C8}" srcOrd="0" destOrd="0" presId="urn:microsoft.com/office/officeart/2005/8/layout/hList7"/>
    <dgm:cxn modelId="{B6456A3D-F496-47D5-9A0E-F1928B46B9AA}" type="presParOf" srcId="{39CF4A56-DD2C-41C0-9853-7FBC64FC7CD7}" destId="{0E3BA547-9716-41D8-A1AA-DCDE49BBEB45}" srcOrd="1" destOrd="0" presId="urn:microsoft.com/office/officeart/2005/8/layout/hList7"/>
    <dgm:cxn modelId="{C630CD28-3B7D-4930-8AE5-2BCC34612FA9}" type="presParOf" srcId="{39CF4A56-DD2C-41C0-9853-7FBC64FC7CD7}" destId="{39742B1F-4158-48C7-81D0-7BCAC5848D37}" srcOrd="2" destOrd="0" presId="urn:microsoft.com/office/officeart/2005/8/layout/hList7"/>
    <dgm:cxn modelId="{EFA7AAD8-641F-4E38-AFFE-110581C476E8}" type="presParOf" srcId="{39CF4A56-DD2C-41C0-9853-7FBC64FC7CD7}" destId="{E483F54D-F0FC-4223-B7C8-5B2929E6DFA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E8C16-EF01-440E-A5B2-82F42483EBF4}">
      <dsp:nvSpPr>
        <dsp:cNvPr id="0" name=""/>
        <dsp:cNvSpPr/>
      </dsp:nvSpPr>
      <dsp:spPr>
        <a:xfrm rot="10800000">
          <a:off x="1267901" y="310985"/>
          <a:ext cx="2500847" cy="701784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9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>
              <a:solidFill>
                <a:schemeClr val="tx1"/>
              </a:solidFill>
            </a:rPr>
            <a:t>VIZIUNEA</a:t>
          </a:r>
        </a:p>
      </dsp:txBody>
      <dsp:txXfrm rot="10800000">
        <a:off x="1443347" y="310985"/>
        <a:ext cx="2325401" cy="701784"/>
      </dsp:txXfrm>
    </dsp:sp>
    <dsp:sp modelId="{902230CA-06DC-4F02-9D46-FBFF50C1E37B}">
      <dsp:nvSpPr>
        <dsp:cNvPr id="0" name=""/>
        <dsp:cNvSpPr/>
      </dsp:nvSpPr>
      <dsp:spPr>
        <a:xfrm>
          <a:off x="147152" y="57018"/>
          <a:ext cx="1396696" cy="125596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F529B-5DAC-402F-B1E6-A4B57225EE50}">
      <dsp:nvSpPr>
        <dsp:cNvPr id="0" name=""/>
        <dsp:cNvSpPr/>
      </dsp:nvSpPr>
      <dsp:spPr>
        <a:xfrm rot="10800000">
          <a:off x="2286951" y="1335601"/>
          <a:ext cx="2943947" cy="729751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9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>
              <a:solidFill>
                <a:schemeClr val="tx1"/>
              </a:solidFill>
            </a:rPr>
            <a:t>STIMA DE SINE LA ADOLESCENȚI</a:t>
          </a:r>
          <a:endParaRPr lang="ro-RO" sz="1800" kern="1200">
            <a:solidFill>
              <a:schemeClr val="tx1"/>
            </a:solidFill>
          </a:endParaRPr>
        </a:p>
      </dsp:txBody>
      <dsp:txXfrm rot="10800000">
        <a:off x="2469389" y="1335601"/>
        <a:ext cx="2761509" cy="729751"/>
      </dsp:txXfrm>
    </dsp:sp>
    <dsp:sp modelId="{61409EAB-C7C6-4E2D-8CBD-F22111D3D63D}">
      <dsp:nvSpPr>
        <dsp:cNvPr id="0" name=""/>
        <dsp:cNvSpPr/>
      </dsp:nvSpPr>
      <dsp:spPr>
        <a:xfrm>
          <a:off x="759159" y="1208878"/>
          <a:ext cx="1810385" cy="102430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1FD34-054A-4534-962A-0ABE054E83EF}">
      <dsp:nvSpPr>
        <dsp:cNvPr id="0" name=""/>
        <dsp:cNvSpPr/>
      </dsp:nvSpPr>
      <dsp:spPr>
        <a:xfrm rot="10800000">
          <a:off x="889053" y="2189665"/>
          <a:ext cx="3230656" cy="1116478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9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>
              <a:solidFill>
                <a:schemeClr val="tx1"/>
              </a:solidFill>
            </a:rPr>
            <a:t>PROIECȚIA VIITORULUI IMAGINEAZĂ-ȚI VIITORUL AȘA CUM ÎL DOREȘTI</a:t>
          </a:r>
        </a:p>
      </dsp:txBody>
      <dsp:txXfrm rot="10800000">
        <a:off x="1168172" y="2189665"/>
        <a:ext cx="2951537" cy="1116478"/>
      </dsp:txXfrm>
    </dsp:sp>
    <dsp:sp modelId="{7ED66A67-25BA-49B1-A1B2-8886C6A9F1D3}">
      <dsp:nvSpPr>
        <dsp:cNvPr id="0" name=""/>
        <dsp:cNvSpPr/>
      </dsp:nvSpPr>
      <dsp:spPr>
        <a:xfrm>
          <a:off x="0" y="2102474"/>
          <a:ext cx="1356808" cy="124425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49000" b="-4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28FDF-E92A-4D30-80BC-208F0A1D8AB8}">
      <dsp:nvSpPr>
        <dsp:cNvPr id="0" name=""/>
        <dsp:cNvSpPr/>
      </dsp:nvSpPr>
      <dsp:spPr>
        <a:xfrm rot="10800000" flipV="1">
          <a:off x="2360725" y="3557905"/>
          <a:ext cx="3064632" cy="990531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9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>
              <a:solidFill>
                <a:schemeClr val="tx1"/>
              </a:solidFill>
            </a:rPr>
            <a:t>IMPORTANȚA EDUCAȚIEI FINANCIARE PENTRU ADOLESCENȚI</a:t>
          </a:r>
          <a:endParaRPr lang="ro-RO" sz="1800" kern="1200">
            <a:solidFill>
              <a:schemeClr val="tx1"/>
            </a:solidFill>
          </a:endParaRPr>
        </a:p>
      </dsp:txBody>
      <dsp:txXfrm rot="10800000">
        <a:off x="2608358" y="3557905"/>
        <a:ext cx="2816999" cy="990531"/>
      </dsp:txXfrm>
    </dsp:sp>
    <dsp:sp modelId="{A92C9CD2-2588-4D39-BE56-BDC58B7D11C0}">
      <dsp:nvSpPr>
        <dsp:cNvPr id="0" name=""/>
        <dsp:cNvSpPr/>
      </dsp:nvSpPr>
      <dsp:spPr>
        <a:xfrm>
          <a:off x="923564" y="3391488"/>
          <a:ext cx="1631969" cy="132951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A90C4-01AD-47F6-85CD-09360E611477}">
      <dsp:nvSpPr>
        <dsp:cNvPr id="0" name=""/>
        <dsp:cNvSpPr/>
      </dsp:nvSpPr>
      <dsp:spPr>
        <a:xfrm rot="10800000">
          <a:off x="1450167" y="5162116"/>
          <a:ext cx="3097716" cy="783794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9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>
              <a:solidFill>
                <a:schemeClr val="tx1"/>
              </a:solidFill>
            </a:rPr>
            <a:t>CONȘTIENTIZAREA PROPRIULUI POTENȚIAL</a:t>
          </a:r>
          <a:endParaRPr lang="ro-RO" sz="1800" kern="1200">
            <a:solidFill>
              <a:schemeClr val="tx1"/>
            </a:solidFill>
          </a:endParaRPr>
        </a:p>
      </dsp:txBody>
      <dsp:txXfrm rot="10800000">
        <a:off x="1646115" y="5162116"/>
        <a:ext cx="2901768" cy="783794"/>
      </dsp:txXfrm>
    </dsp:sp>
    <dsp:sp modelId="{10E42A77-2FB1-4DB3-AF73-E09DB74822BF}">
      <dsp:nvSpPr>
        <dsp:cNvPr id="0" name=""/>
        <dsp:cNvSpPr/>
      </dsp:nvSpPr>
      <dsp:spPr>
        <a:xfrm>
          <a:off x="62831" y="4912320"/>
          <a:ext cx="1600099" cy="1465498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F985B-469D-4E46-9284-79B1FCE4DF60}">
      <dsp:nvSpPr>
        <dsp:cNvPr id="0" name=""/>
        <dsp:cNvSpPr/>
      </dsp:nvSpPr>
      <dsp:spPr>
        <a:xfrm>
          <a:off x="0" y="171278"/>
          <a:ext cx="6829587" cy="265462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solidFill>
                <a:schemeClr val="tx1"/>
              </a:solidFill>
            </a:rPr>
            <a:t>ATITUDINEA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solidFill>
                <a:schemeClr val="tx1"/>
              </a:solidFill>
            </a:rPr>
            <a:t>"Atitudinea este o reflectare a imaginii de sine."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o-RO" sz="1800" kern="1200">
              <a:solidFill>
                <a:schemeClr val="tx1"/>
              </a:solidFill>
              <a:effectLst/>
            </a:rPr>
            <a:t>Atitudinea reprezintă convingerea unei persoane, emoțiile atașate acestei convingeri și acțiunea care rezultă din ambele.</a:t>
          </a:r>
          <a:endParaRPr lang="ro-RO" sz="1800" kern="120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kern="1200">
              <a:solidFill>
                <a:schemeClr val="tx1"/>
              </a:solidFill>
              <a:effectLst/>
            </a:rPr>
            <a:t>Atitudinea reprezintă modul în care percepem problemele, dacă le vedem ca provocări, oportunități sau ca amenințări.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o-RO" sz="1600" kern="1200">
            <a:effectLst/>
          </a:endParaRPr>
        </a:p>
      </dsp:txBody>
      <dsp:txXfrm>
        <a:off x="1546648" y="171278"/>
        <a:ext cx="5282938" cy="2654628"/>
      </dsp:txXfrm>
    </dsp:sp>
    <dsp:sp modelId="{0FA96C85-15D2-4A9E-B7D1-C8AD20C37006}">
      <dsp:nvSpPr>
        <dsp:cNvPr id="0" name=""/>
        <dsp:cNvSpPr/>
      </dsp:nvSpPr>
      <dsp:spPr>
        <a:xfrm>
          <a:off x="180730" y="604391"/>
          <a:ext cx="1365917" cy="14458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B7258-ECAF-4732-A3A5-4FCF029B7BAE}">
      <dsp:nvSpPr>
        <dsp:cNvPr id="0" name=""/>
        <dsp:cNvSpPr/>
      </dsp:nvSpPr>
      <dsp:spPr>
        <a:xfrm>
          <a:off x="0" y="2804888"/>
          <a:ext cx="6829587" cy="180730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solidFill>
                <a:schemeClr val="tx1"/>
              </a:solidFill>
            </a:rPr>
            <a:t>BULLYING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kern="1200">
              <a:solidFill>
                <a:schemeClr val="tx1"/>
              </a:solidFill>
            </a:rPr>
            <a:t>Hărțuirea (Bullying-ul) se bazează pe o relație de putere dezechilibrată între victimă și agresor.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kern="1200">
              <a:solidFill>
                <a:schemeClr val="tx1"/>
              </a:solidFill>
            </a:rPr>
            <a:t>Hărțuirea este o agresiune frecvent repetată.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kern="1200">
              <a:solidFill>
                <a:schemeClr val="tx1"/>
              </a:solidFill>
            </a:rPr>
            <a:t>Hărțuirea este intenționată și premeditată.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o-RO" sz="3000" kern="1200"/>
        </a:p>
      </dsp:txBody>
      <dsp:txXfrm>
        <a:off x="1546648" y="2804888"/>
        <a:ext cx="5282938" cy="1807308"/>
      </dsp:txXfrm>
    </dsp:sp>
    <dsp:sp modelId="{C0F9426C-2AB5-4FE1-BABB-09FC25951750}">
      <dsp:nvSpPr>
        <dsp:cNvPr id="0" name=""/>
        <dsp:cNvSpPr/>
      </dsp:nvSpPr>
      <dsp:spPr>
        <a:xfrm>
          <a:off x="180730" y="3016090"/>
          <a:ext cx="1365917" cy="14458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9AAE8-D3B6-4BA5-BE85-84E8F85EA319}">
      <dsp:nvSpPr>
        <dsp:cNvPr id="0" name=""/>
        <dsp:cNvSpPr/>
      </dsp:nvSpPr>
      <dsp:spPr>
        <a:xfrm>
          <a:off x="0" y="4825966"/>
          <a:ext cx="6829587" cy="180730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solidFill>
                <a:schemeClr val="tx1"/>
              </a:solidFill>
            </a:rPr>
            <a:t>IERTAREA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>
              <a:solidFill>
                <a:schemeClr val="tx1"/>
              </a:solidFill>
            </a:rPr>
            <a:t>"Iertarea este un dar pe care ți-l faci ție însuți.</a:t>
          </a:r>
          <a:r>
            <a:rPr lang="ro-RO" sz="1800" kern="1200">
              <a:solidFill>
                <a:schemeClr val="tx1"/>
              </a:solidFill>
            </a:rPr>
            <a:t>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solidFill>
                <a:schemeClr val="tx1"/>
              </a:solidFill>
            </a:rPr>
            <a:t>Emoțiile negative îți afectează dezvoltarea personală.</a:t>
          </a:r>
          <a:endParaRPr lang="ro-RO" sz="1800" kern="120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kern="1200">
              <a:solidFill>
                <a:schemeClr val="tx1"/>
              </a:solidFill>
            </a:rPr>
            <a:t>Renunță la relația toxică creată cu cealaltă persoană.</a:t>
          </a:r>
          <a:r>
            <a:rPr lang="it-IT" sz="1800" kern="1200">
              <a:solidFill>
                <a:schemeClr val="tx1"/>
              </a:solidFill>
            </a:rPr>
            <a:t> </a:t>
          </a:r>
          <a:endParaRPr lang="ro-RO" sz="1800" kern="1200">
            <a:solidFill>
              <a:schemeClr val="tx1"/>
            </a:solidFill>
          </a:endParaRPr>
        </a:p>
      </dsp:txBody>
      <dsp:txXfrm>
        <a:off x="1546648" y="4825966"/>
        <a:ext cx="5282938" cy="1807308"/>
      </dsp:txXfrm>
    </dsp:sp>
    <dsp:sp modelId="{EA0664FD-151C-46CF-8395-2F08F82205FE}">
      <dsp:nvSpPr>
        <dsp:cNvPr id="0" name=""/>
        <dsp:cNvSpPr/>
      </dsp:nvSpPr>
      <dsp:spPr>
        <a:xfrm>
          <a:off x="180730" y="5004129"/>
          <a:ext cx="1365917" cy="14458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197F2-93B2-4527-AECC-BACE101211C6}">
      <dsp:nvSpPr>
        <dsp:cNvPr id="0" name=""/>
        <dsp:cNvSpPr/>
      </dsp:nvSpPr>
      <dsp:spPr>
        <a:xfrm>
          <a:off x="2424" y="0"/>
          <a:ext cx="3772266" cy="5593223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ALEGERILE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Ce alegeri ți-au influențat viața?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 Ce înseamnă o alegere?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Cum putem lua decizii mai bune? </a:t>
          </a:r>
        </a:p>
      </dsp:txBody>
      <dsp:txXfrm>
        <a:off x="2424" y="2237289"/>
        <a:ext cx="3772266" cy="2237289"/>
      </dsp:txXfrm>
    </dsp:sp>
    <dsp:sp modelId="{DB316A9E-2469-4C08-A9FE-EF6BCD145FF4}">
      <dsp:nvSpPr>
        <dsp:cNvPr id="0" name=""/>
        <dsp:cNvSpPr/>
      </dsp:nvSpPr>
      <dsp:spPr>
        <a:xfrm>
          <a:off x="957286" y="335593"/>
          <a:ext cx="1862543" cy="18625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9A8B4-9D74-4A01-A3DC-7FE222C2F029}">
      <dsp:nvSpPr>
        <dsp:cNvPr id="0" name=""/>
        <dsp:cNvSpPr/>
      </dsp:nvSpPr>
      <dsp:spPr>
        <a:xfrm>
          <a:off x="3887859" y="0"/>
          <a:ext cx="3772266" cy="559322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CREATIVITATEA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Cele 5 niveluri ale creativității.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 Ce poți începe să faci chiar de azi?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Test de creativitate. </a:t>
          </a:r>
          <a:endParaRPr lang="ro-RO" sz="18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kern="1200"/>
        </a:p>
      </dsp:txBody>
      <dsp:txXfrm>
        <a:off x="3887859" y="2237289"/>
        <a:ext cx="3772266" cy="2237289"/>
      </dsp:txXfrm>
    </dsp:sp>
    <dsp:sp modelId="{4B1BC394-E641-4B51-9E4E-51F854126E7A}">
      <dsp:nvSpPr>
        <dsp:cNvPr id="0" name=""/>
        <dsp:cNvSpPr/>
      </dsp:nvSpPr>
      <dsp:spPr>
        <a:xfrm>
          <a:off x="4740635" y="289644"/>
          <a:ext cx="1862543" cy="186254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97077-7C2E-4617-9559-8DE9846377C8}">
      <dsp:nvSpPr>
        <dsp:cNvPr id="0" name=""/>
        <dsp:cNvSpPr/>
      </dsp:nvSpPr>
      <dsp:spPr>
        <a:xfrm>
          <a:off x="7773294" y="0"/>
          <a:ext cx="3772266" cy="559322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ASTĂZI CONTEAZĂ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Ce înseamnă o zi de succes?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 Ce este succesul?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Prejudecăți despre succes.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/>
            <a:t>Exercițiu practic: Cum să faci ca ziua de azi să conteze.</a:t>
          </a:r>
          <a:endParaRPr lang="ro-RO" sz="1800" kern="1200"/>
        </a:p>
      </dsp:txBody>
      <dsp:txXfrm>
        <a:off x="7773294" y="2237289"/>
        <a:ext cx="3772266" cy="2237289"/>
      </dsp:txXfrm>
    </dsp:sp>
    <dsp:sp modelId="{E483F54D-F0FC-4223-B7C8-5B2929E6DFAD}">
      <dsp:nvSpPr>
        <dsp:cNvPr id="0" name=""/>
        <dsp:cNvSpPr/>
      </dsp:nvSpPr>
      <dsp:spPr>
        <a:xfrm>
          <a:off x="8765090" y="413466"/>
          <a:ext cx="1788674" cy="170679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27000" b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BFD75-9420-4B67-87E4-41393273EDF9}">
      <dsp:nvSpPr>
        <dsp:cNvPr id="0" name=""/>
        <dsp:cNvSpPr/>
      </dsp:nvSpPr>
      <dsp:spPr>
        <a:xfrm>
          <a:off x="461919" y="4474578"/>
          <a:ext cx="10624147" cy="838983"/>
        </a:xfrm>
        <a:prstGeom prst="leftRightArrow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3D056-6E88-4493-AE22-76C678601200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D6073-D6F1-405C-9196-26E483E05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0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D6073-D6F1-405C-9196-26E483E052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8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A9E29F6-8ACD-64C5-858D-6E5AF5648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05E433EF-F9A0-9865-A36D-83FD1561D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B92C82A-47F9-6041-CE68-92A7F5C9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8316F65-3E14-1A89-CE59-C50887F6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7C6BBA3-19C0-C9A2-4122-1E4E576E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072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DFE458D-8457-D83A-33C7-5CD4781F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9B7A726-D52C-3F95-47EF-594B504DC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AFF52AEF-FA13-A4C1-E546-6FBB02ED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B94E079-BAA8-51F9-2C4A-5D7E319A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6B47F37-B970-7EC5-CC93-709545C3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4365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8C721D84-DCDA-A123-25D5-F543055C8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22193A68-CA36-F805-3937-39B8870F2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EDB32CA-36CB-A425-93BF-C9A5037B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4E7F6A10-7E6A-947F-B9B4-DCEBA9088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C7D5814-D261-05E6-8DF8-2FA2AFE9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975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F4535F4-A605-9AB3-0802-DE169479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C225393-0001-AEC8-A327-E2F1F2514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8F38DB64-E84C-EC71-9F52-0EA34F78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EC83241-F874-715D-F2D1-40FC1311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7F35E48-3CAA-71B9-4CFA-405CB338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084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22558AF-97C6-B6C2-D34C-B1A581040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211FC838-4749-D349-662D-65474996D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49698BE9-846B-7F97-78ED-283689A8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E4E0A24-F148-BEDF-CFFE-3E424400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9DFDAB7-10C1-0201-D0BE-A700B6EB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354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03477D6-9641-2A22-9D31-EFA6AB43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5ADD133F-4650-F2BF-9F7C-ABB657E73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3E047F8C-F993-E0DB-2B5B-7EF018F71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4377168-F01E-955D-E976-4CBA8B64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FCF0D3A4-1657-AAC8-D783-0F7EF5CF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2770FDD9-2691-E750-79D8-869E3D3E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7175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6414116-0857-EB12-D641-DE8492E9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24F22DEE-8095-C78A-6225-9FE24AF5A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E2A6C1A8-B636-8E68-22AF-EF68059EA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0EE6DA78-C2BB-70CE-5BEC-186249765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CB6ACC0D-818D-933A-F019-A7C490A3C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086E237E-8874-B198-40FF-FED0C3DE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6C358C08-845D-7F02-7DAB-5556FE1B4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D24470BB-2BFC-BC1C-449F-135FD93E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3865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8AE65D9-9212-F7F2-6248-A41A661B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2BB5FA57-22FA-509A-7DEA-4A893776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8D498A35-FA8F-36BE-E1A9-C3CEE648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41860F95-B2C4-FD4F-DCF2-A7E21AEC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7901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FDF00552-0BAB-48CC-4329-45F1FB5E2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96EF95B7-76DC-7DB0-37C0-17A0DD5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95B53DFE-D005-D81C-E109-65BC974B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7031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8C97190-9886-F796-C890-DAE504E2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BF0EE37-7370-51E5-EF7A-62D01A030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C55A0C5F-A45D-BB96-6AD8-81822538C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7D8062E9-2134-899B-8207-1A04B310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7C96FEBE-6FEE-A6D7-3E64-E353E1EF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DB75760F-4C86-0907-E3A5-488AD9D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86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649625F-E20F-9FEB-53EF-DCFA5E43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0BD557E2-D55E-0AAF-FF8B-02378D8E2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DD71689-4D21-9248-B41F-0E7DBC492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A7EDB6A6-9AF6-C75E-AE41-55D77891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AC8343F-52F1-705D-3B16-BD78B6C0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A2D8D302-CD94-F37F-2AE6-D520CA2B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3907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16983C95-8D8C-AB0D-09B7-ED064A87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DA7D9672-B008-3730-236C-C7808AC42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5F6C093-BA7D-4686-C1A2-ED20843A5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FAC98-D5F7-4DA5-BB2D-163178471E5D}" type="datetimeFigureOut">
              <a:rPr lang="ro-RO" smtClean="0"/>
              <a:t>30.07.2025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37C616B-6DFC-BA80-0E5D-D8F15F7ED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698A1F93-1AEB-89F1-ADD4-9EDC1ADB3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F3DD7-C8BB-4455-B93F-EEE4372B41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59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youtu.be/ck93hevF_LU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>
            <a:extLst>
              <a:ext uri="{FF2B5EF4-FFF2-40B4-BE49-F238E27FC236}">
                <a16:creationId xmlns:a16="http://schemas.microsoft.com/office/drawing/2014/main" id="{EB0025A0-4762-DD15-C45F-3DCAED624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30" y="0"/>
            <a:ext cx="1639966" cy="1152244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8B766D9A-2C8C-AC97-2791-D65E9043A992}"/>
              </a:ext>
            </a:extLst>
          </p:cNvPr>
          <p:cNvSpPr txBox="1"/>
          <p:nvPr/>
        </p:nvSpPr>
        <p:spPr>
          <a:xfrm>
            <a:off x="766916" y="1152244"/>
            <a:ext cx="9379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000000"/>
                </a:solidFill>
                <a:latin typeface="Tenorite" panose="00000500000000000000" pitchFamily="2" charset="0"/>
              </a:rPr>
              <a:t>Diseminare proiect Erasmus</a:t>
            </a:r>
            <a:r>
              <a:rPr lang="ro-RO" sz="2400">
                <a:latin typeface="Tenorite" panose="00000500000000000000" pitchFamily="2" charset="0"/>
              </a:rPr>
              <a:t>+ </a:t>
            </a:r>
            <a:r>
              <a:rPr lang="ro-RO" sz="2400" b="1">
                <a:latin typeface="Tenorite" panose="00000500000000000000" pitchFamily="2" charset="0"/>
              </a:rPr>
              <a:t> </a:t>
            </a:r>
          </a:p>
          <a:p>
            <a:r>
              <a:rPr lang="ro-RO">
                <a:latin typeface="Tenorite" panose="00000500000000000000" pitchFamily="2" charset="0"/>
              </a:rPr>
              <a:t>Nr. 2024-1-RO01-KA121-SCH-0000203822</a:t>
            </a:r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36443C89-A664-4BAD-03FD-154C32FFDF0F}"/>
              </a:ext>
            </a:extLst>
          </p:cNvPr>
          <p:cNvSpPr txBox="1"/>
          <p:nvPr/>
        </p:nvSpPr>
        <p:spPr>
          <a:xfrm>
            <a:off x="1312606" y="2242999"/>
            <a:ext cx="9999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>
                <a:latin typeface="Tenorite" panose="00000500000000000000" pitchFamily="2" charset="0"/>
              </a:rPr>
              <a:t>Curs</a:t>
            </a:r>
            <a:r>
              <a:rPr lang="ro-RO" sz="3200" b="1">
                <a:latin typeface="Tenorite" panose="00000500000000000000" pitchFamily="2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enorite" panose="00000500000000000000" pitchFamily="2" charset="0"/>
              </a:rPr>
              <a:t>“LEADERSHIP IN THE CLASSROOM – </a:t>
            </a:r>
            <a:r>
              <a:rPr lang="ro-RO" sz="3200" b="1">
                <a:solidFill>
                  <a:srgbClr val="000000"/>
                </a:solidFill>
                <a:latin typeface="Tenorite" panose="00000500000000000000" pitchFamily="2" charset="0"/>
              </a:rPr>
              <a:t>                  </a:t>
            </a:r>
            <a:r>
              <a:rPr lang="en-US" sz="3200" b="1">
                <a:solidFill>
                  <a:srgbClr val="000000"/>
                </a:solidFill>
                <a:latin typeface="Tenorite" panose="00000500000000000000" pitchFamily="2" charset="0"/>
              </a:rPr>
              <a:t>EMPOWERING LEADERSHIP AT TEENAGERS”</a:t>
            </a:r>
            <a:br>
              <a:rPr lang="ro-RO" sz="3200" b="1">
                <a:solidFill>
                  <a:srgbClr val="000000"/>
                </a:solidFill>
                <a:latin typeface="Tenorite" panose="00000500000000000000" pitchFamily="2" charset="0"/>
              </a:rPr>
            </a:br>
            <a:endParaRPr lang="ro-RO" sz="3200"/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D5CDBDA7-7273-B04B-2425-8D31F605E917}"/>
              </a:ext>
            </a:extLst>
          </p:cNvPr>
          <p:cNvSpPr txBox="1"/>
          <p:nvPr/>
        </p:nvSpPr>
        <p:spPr>
          <a:xfrm>
            <a:off x="2546555" y="3429000"/>
            <a:ext cx="9645445" cy="869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Aptos" panose="020B0004020202020204" pitchFamily="34" charset="0"/>
                <a:cs typeface="Segoe UI Semibold" panose="020B0702040204020203" pitchFamily="34" charset="0"/>
              </a:rPr>
              <a:t>“ </a:t>
            </a:r>
            <a:r>
              <a:rPr lang="ro-RO" sz="2400">
                <a:latin typeface="Aptos" panose="020B0004020202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LEADERSHIP ÎN CLASĂ – DEZVOLTAREA ABILITĂȚILOR  DE LIDER ÎN RÂNDUL  ADOLESCENŢILOR</a:t>
            </a:r>
            <a:r>
              <a:rPr lang="en-US" sz="2400">
                <a:solidFill>
                  <a:srgbClr val="000000"/>
                </a:solidFill>
                <a:latin typeface="Aptos" panose="020B0004020202020204" pitchFamily="34" charset="0"/>
                <a:cs typeface="Segoe UI Semibold" panose="020B0702040204020203" pitchFamily="34" charset="0"/>
              </a:rPr>
              <a:t> ”</a:t>
            </a:r>
            <a:endParaRPr lang="ro-RO" sz="2400">
              <a:latin typeface="Aptos" panose="020B0004020202020204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FE88B875-3286-CDEE-8D04-E7A142E05F8E}"/>
              </a:ext>
            </a:extLst>
          </p:cNvPr>
          <p:cNvSpPr txBox="1"/>
          <p:nvPr/>
        </p:nvSpPr>
        <p:spPr>
          <a:xfrm>
            <a:off x="8052619" y="4675239"/>
            <a:ext cx="32593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dirty="0">
                <a:latin typeface="Aptos" panose="020B0004020202020204" pitchFamily="34" charset="0"/>
              </a:rPr>
              <a:t>BRĂTIANU LILIANA</a:t>
            </a:r>
          </a:p>
          <a:p>
            <a:r>
              <a:rPr lang="ro-RO" sz="1800" dirty="0">
                <a:latin typeface="Aptos" panose="020B0004020202020204" pitchFamily="34" charset="0"/>
              </a:rPr>
              <a:t>CARNAVEL IONELA - RAMONA</a:t>
            </a:r>
          </a:p>
          <a:p>
            <a:r>
              <a:rPr lang="ro-RO" sz="1800" dirty="0">
                <a:latin typeface="Aptos" panose="020B0004020202020204" pitchFamily="34" charset="0"/>
              </a:rPr>
              <a:t>SZASZ </a:t>
            </a:r>
            <a:r>
              <a:rPr lang="ro-RO" dirty="0">
                <a:latin typeface="Aptos" panose="020B0004020202020204" pitchFamily="34" charset="0"/>
              </a:rPr>
              <a:t>MARIA - </a:t>
            </a:r>
            <a:r>
              <a:rPr lang="ro-RO" sz="1800" dirty="0">
                <a:latin typeface="Aptos" panose="020B0004020202020204" pitchFamily="34" charset="0"/>
              </a:rPr>
              <a:t>CRISTINA</a:t>
            </a:r>
          </a:p>
          <a:p>
            <a:r>
              <a:rPr lang="ro-RO" sz="1800" dirty="0">
                <a:latin typeface="Aptos" panose="020B0004020202020204" pitchFamily="34" charset="0"/>
              </a:rPr>
              <a:t>TRIFA LILIANA</a:t>
            </a:r>
          </a:p>
          <a:p>
            <a:r>
              <a:rPr lang="ro-RO" sz="1800" dirty="0">
                <a:latin typeface="Aptos" panose="020B0004020202020204" pitchFamily="34" charset="0"/>
              </a:rPr>
              <a:t>VEDISLAV ANA-MARIA</a:t>
            </a:r>
          </a:p>
        </p:txBody>
      </p:sp>
    </p:spTree>
    <p:extLst>
      <p:ext uri="{BB962C8B-B14F-4D97-AF65-F5344CB8AC3E}">
        <p14:creationId xmlns:p14="http://schemas.microsoft.com/office/powerpoint/2010/main" val="3807354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8BC71401-FEB9-2F3C-3252-A1C7A03F2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1850" y="2828330"/>
            <a:ext cx="105156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7CECAEF5-9476-DF24-E42C-AD1845945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19" y="457898"/>
            <a:ext cx="1191178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altLang="ro-RO" sz="2000" b="1">
                <a:solidFill>
                  <a:prstClr val="black"/>
                </a:solidFill>
                <a:latin typeface="Tenorite" panose="00000500000000000000" pitchFamily="2" charset="0"/>
                <a:ea typeface="+mj-ea"/>
                <a:cs typeface="+mj-cs"/>
              </a:rPr>
              <a:t>Întrebări la sfârșitul exercițiului: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sz="2000" b="1">
              <a:solidFill>
                <a:prstClr val="black"/>
              </a:solidFill>
              <a:latin typeface="Tenorite" panose="00000500000000000000" pitchFamily="2" charset="0"/>
              <a:ea typeface="+mj-ea"/>
              <a:cs typeface="+mj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2000">
                <a:solidFill>
                  <a:prstClr val="black"/>
                </a:solidFill>
                <a:latin typeface="Tenorite" panose="00000500000000000000" pitchFamily="2" charset="0"/>
                <a:ea typeface="+mj-ea"/>
                <a:cs typeface="+mj-cs"/>
              </a:rPr>
              <a:t>Cum te-ai simțit când colegii ți-au adresat toate acele lucruri pozitive?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2000">
                <a:solidFill>
                  <a:prstClr val="black"/>
                </a:solidFill>
                <a:latin typeface="Tenorite" panose="00000500000000000000" pitchFamily="2" charset="0"/>
                <a:ea typeface="+mj-ea"/>
                <a:cs typeface="+mj-cs"/>
              </a:rPr>
              <a:t>Câte dintre calitățile prezentate de colegii tăi îți erau cunoscute?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2000">
                <a:solidFill>
                  <a:prstClr val="black"/>
                </a:solidFill>
                <a:latin typeface="Tenorite" panose="00000500000000000000" pitchFamily="2" charset="0"/>
                <a:ea typeface="+mj-ea"/>
                <a:cs typeface="+mj-cs"/>
              </a:rPr>
              <a:t>Cum te simți în acest moment, când te gândești la tine așa cum te văd alți colegi?</a:t>
            </a: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id="{0C78D3F1-10A4-5396-3D1B-55E6343695FC}"/>
              </a:ext>
            </a:extLst>
          </p:cNvPr>
          <p:cNvSpPr txBox="1"/>
          <p:nvPr/>
        </p:nvSpPr>
        <p:spPr>
          <a:xfrm>
            <a:off x="117988" y="1935225"/>
            <a:ext cx="9969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kumimoji="0" lang="ro-R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</a:br>
            <a:br>
              <a:rPr kumimoji="0" lang="ro-R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</a:br>
            <a:endParaRPr lang="ro-RO" sz="2000">
              <a:latin typeface="Aptos" panose="020B0004020202020204" pitchFamily="34" charset="0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BFFF7B96-746E-7287-8FD2-9A2C95CE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168" y="2647335"/>
            <a:ext cx="4007157" cy="37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5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tăText 10">
            <a:extLst>
              <a:ext uri="{FF2B5EF4-FFF2-40B4-BE49-F238E27FC236}">
                <a16:creationId xmlns:a16="http://schemas.microsoft.com/office/drawing/2014/main" id="{E24711B6-E130-C7BB-A906-076FECA0C79F}"/>
              </a:ext>
            </a:extLst>
          </p:cNvPr>
          <p:cNvSpPr txBox="1"/>
          <p:nvPr/>
        </p:nvSpPr>
        <p:spPr>
          <a:xfrm>
            <a:off x="191730" y="0"/>
            <a:ext cx="53684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>
                <a:latin typeface="Tenorite" panose="00000500000000000000" pitchFamily="2" charset="0"/>
              </a:rPr>
              <a:t>Exercițiu: Autoevaluare</a:t>
            </a:r>
          </a:p>
          <a:p>
            <a:endParaRPr lang="ro-RO" sz="2000" dirty="0">
              <a:latin typeface="Tenorite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000" dirty="0">
                <a:latin typeface="Tenorite" panose="00000500000000000000" pitchFamily="2" charset="0"/>
              </a:rPr>
              <a:t>Acest exercițiu îi va ajuta pe elevi să exploreze diferențele dintre cum îi percep ceilalți și cum se văd în viitor.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000" dirty="0">
                <a:latin typeface="Tenorite" panose="00000500000000000000" pitchFamily="2" charset="0"/>
              </a:rPr>
              <a:t>Material video: Minutul lui Maxwell despre autoevaluare </a:t>
            </a:r>
            <a:r>
              <a:rPr lang="ro-RO" sz="2000" dirty="0">
                <a:latin typeface="Tenorite" panose="00000500000000000000" pitchFamily="2" charset="0"/>
                <a:hlinkClick r:id="rId2"/>
              </a:rPr>
              <a:t>https://youtu.be/ck93hevF_LU</a:t>
            </a:r>
            <a:endParaRPr lang="ro-RO" sz="2000" dirty="0">
              <a:latin typeface="Tenorite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000" dirty="0">
                <a:latin typeface="Tenorite" panose="00000500000000000000" pitchFamily="2" charset="0"/>
              </a:rPr>
              <a:t> Exercițiu practic: </a:t>
            </a:r>
            <a:r>
              <a:rPr lang="ro-RO" sz="2000" b="1" dirty="0">
                <a:latin typeface="Tenorite" panose="00000500000000000000" pitchFamily="2" charset="0"/>
              </a:rPr>
              <a:t>Harta Visurilor / Panoul Viziunii (</a:t>
            </a:r>
            <a:r>
              <a:rPr lang="ro-RO" sz="2000" b="1" dirty="0" err="1">
                <a:latin typeface="Tenorite" panose="00000500000000000000" pitchFamily="2" charset="0"/>
              </a:rPr>
              <a:t>Dream</a:t>
            </a:r>
            <a:r>
              <a:rPr lang="ro-RO" sz="2000" b="1" dirty="0">
                <a:latin typeface="Tenorite" panose="00000500000000000000" pitchFamily="2" charset="0"/>
              </a:rPr>
              <a:t> </a:t>
            </a:r>
            <a:r>
              <a:rPr lang="ro-RO" sz="2000" b="1" dirty="0" err="1">
                <a:latin typeface="Tenorite" panose="00000500000000000000" pitchFamily="2" charset="0"/>
              </a:rPr>
              <a:t>Chart</a:t>
            </a:r>
            <a:r>
              <a:rPr lang="ro-RO" sz="2000" b="1" dirty="0">
                <a:latin typeface="Tenorite" panose="00000500000000000000" pitchFamily="2" charset="0"/>
              </a:rPr>
              <a:t> / Vision Board)</a:t>
            </a:r>
          </a:p>
          <a:p>
            <a:endParaRPr lang="ro-RO" sz="2000" b="1" dirty="0">
              <a:latin typeface="Tenorite" panose="00000500000000000000" pitchFamily="2" charset="0"/>
            </a:endParaRPr>
          </a:p>
          <a:p>
            <a:r>
              <a:rPr lang="ro-RO" sz="2000" dirty="0">
                <a:latin typeface="Tenorite" panose="00000500000000000000" pitchFamily="2" charset="0"/>
              </a:rPr>
              <a:t>Acest exercițiu îi încurajează să vizualizeze și să concretizeze aspirațiile proprii. Elevii pot crea o hartă sau un panou vizual cu imagini, cuvinte și simboluri care reprezintă obiectivele și visurile lor pentru viitor.</a:t>
            </a:r>
          </a:p>
          <a:p>
            <a:endParaRPr lang="ro-RO" sz="2000" dirty="0">
              <a:latin typeface="Tenorite" panose="00000500000000000000" pitchFamily="2" charset="0"/>
            </a:endParaRPr>
          </a:p>
          <a:p>
            <a:endParaRPr lang="ro-RO" sz="2000" dirty="0">
              <a:latin typeface="Tenorite" panose="00000500000000000000" pitchFamily="2" charset="0"/>
            </a:endParaRPr>
          </a:p>
          <a:p>
            <a:endParaRPr lang="ro-RO" sz="2000" dirty="0">
              <a:latin typeface="Tenorite" panose="00000500000000000000" pitchFamily="2" charset="0"/>
            </a:endParaRPr>
          </a:p>
          <a:p>
            <a:endParaRPr lang="ro-RO" sz="2000" dirty="0">
              <a:latin typeface="Tenorite" panose="00000500000000000000" pitchFamily="2" charset="0"/>
            </a:endParaRPr>
          </a:p>
        </p:txBody>
      </p:sp>
      <p:sp>
        <p:nvSpPr>
          <p:cNvPr id="19" name="CasetăText 18">
            <a:extLst>
              <a:ext uri="{FF2B5EF4-FFF2-40B4-BE49-F238E27FC236}">
                <a16:creationId xmlns:a16="http://schemas.microsoft.com/office/drawing/2014/main" id="{4C2B9868-B6F5-3E79-0A76-69BCFDE649A2}"/>
              </a:ext>
            </a:extLst>
          </p:cNvPr>
          <p:cNvSpPr txBox="1"/>
          <p:nvPr/>
        </p:nvSpPr>
        <p:spPr>
          <a:xfrm>
            <a:off x="368710" y="5043948"/>
            <a:ext cx="10530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Ce poți </a:t>
            </a:r>
            <a:r>
              <a:rPr kumimoji="0" lang="ro-RO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schimba</a:t>
            </a:r>
            <a:r>
              <a:rPr kumimoji="0" lang="ro-R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o-R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După ce ai reflectat la percepțiile celorlalți și la propria viziune despre viitor, identifică ce anume poți schimba pentru a reduce decalajul dintre aceste două perspective.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Gândește-te la acțiuni concrete pe care le poți întreprinde.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A96F7DC0-3344-2950-87D5-C8BA45AE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9098"/>
            <a:ext cx="2995361" cy="301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518ABE06-722B-1390-3CA8-68BDBDCA1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214" y="182872"/>
            <a:ext cx="2492702" cy="4678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D227C65A-F35D-D014-CFEE-10BA1B460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374" y="2669458"/>
            <a:ext cx="3165987" cy="2374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327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0702C371-DF5C-927E-E0F0-1212A7B80A55}"/>
              </a:ext>
            </a:extLst>
          </p:cNvPr>
          <p:cNvSpPr txBox="1"/>
          <p:nvPr/>
        </p:nvSpPr>
        <p:spPr>
          <a:xfrm>
            <a:off x="325463" y="147484"/>
            <a:ext cx="10912807" cy="2385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240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ZIUA 2: Ce este INFLUENȚA?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Cum se dezvoltă influența?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Modalități de creștere a influenței în rândul adolescenților;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Comunicare non-violentă;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la obișnuit la potențial;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Viața se bazează pe relații sănătoase;</a:t>
            </a:r>
            <a:endParaRPr lang="ro-RO">
              <a:effectLst/>
            </a:endParaRP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F57F836B-56CC-725B-C568-295C27152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00" y="4852148"/>
            <a:ext cx="3291122" cy="17257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E819029-2824-D39B-99C6-BD97AED394C6}"/>
              </a:ext>
            </a:extLst>
          </p:cNvPr>
          <p:cNvSpPr/>
          <p:nvPr/>
        </p:nvSpPr>
        <p:spPr>
          <a:xfrm>
            <a:off x="0" y="2469335"/>
            <a:ext cx="4542504" cy="4452275"/>
          </a:xfrm>
          <a:prstGeom prst="ellipse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Comunicarea nonviolentă </a:t>
            </a: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 ajută să: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 eliberezi de efectele experiențelor trecute și ale condiționării culturale.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renunți la tiparele care duc la certuri, furie și depresie.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rezolvi conflictele pașnic, indiferent de natura lor.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dezvolți relații bazate pe respect reciproc, compasiune și cooperare.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4AD4B6-42D6-E143-487E-AC103A3410E7}"/>
              </a:ext>
            </a:extLst>
          </p:cNvPr>
          <p:cNvSpPr/>
          <p:nvPr/>
        </p:nvSpPr>
        <p:spPr>
          <a:xfrm>
            <a:off x="3564303" y="1550914"/>
            <a:ext cx="5281099" cy="53070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CasetăText 16">
            <a:extLst>
              <a:ext uri="{FF2B5EF4-FFF2-40B4-BE49-F238E27FC236}">
                <a16:creationId xmlns:a16="http://schemas.microsoft.com/office/drawing/2014/main" id="{8DB92E0A-9E99-CF36-39D4-F89B0A376E21}"/>
              </a:ext>
            </a:extLst>
          </p:cNvPr>
          <p:cNvSpPr txBox="1"/>
          <p:nvPr/>
        </p:nvSpPr>
        <p:spPr>
          <a:xfrm>
            <a:off x="4852219" y="2544915"/>
            <a:ext cx="34338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Construirea relaţiilor: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Fiecare persoană influențează în patru direcții: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Lateral - cei care sunt la același nivel cu tine (prieteni cu care îți petreci timpul liber, colegi de clasă).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 - colegi din clase inferioare sau frați mai mici.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 - părinți, colegi de clasă, unii prieteni sau frați mai mari.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În centru - tu însuți/însăți. Ești responsabil/ă de relația cu tine însuți/însăți, de gândurile și promisiunile tale.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A20AFE-7A1A-40D6-EF8E-6DD7A7A55B7C}"/>
              </a:ext>
            </a:extLst>
          </p:cNvPr>
          <p:cNvSpPr/>
          <p:nvPr/>
        </p:nvSpPr>
        <p:spPr>
          <a:xfrm>
            <a:off x="8029212" y="390529"/>
            <a:ext cx="4162788" cy="424731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CasetăText 18">
            <a:extLst>
              <a:ext uri="{FF2B5EF4-FFF2-40B4-BE49-F238E27FC236}">
                <a16:creationId xmlns:a16="http://schemas.microsoft.com/office/drawing/2014/main" id="{67FB047B-9818-EEF3-2B41-6A8DBD2CA580}"/>
              </a:ext>
            </a:extLst>
          </p:cNvPr>
          <p:cNvSpPr txBox="1"/>
          <p:nvPr/>
        </p:nvSpPr>
        <p:spPr>
          <a:xfrm>
            <a:off x="8650437" y="840659"/>
            <a:ext cx="34338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Exercițiu practic pentru elevi: </a:t>
            </a: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„Povestea lego”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Scrieți pe o foaie de hârtie: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 sunt punctele mele forte?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sunt cele 5 calități ale mele?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 sunt cele 5 abilități ale mele?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sunt valorile mele?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 mă face fericit(ă)?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 sunt pasiunile mele?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sunt activitățile care mă încarcă cu energie?</a:t>
            </a:r>
          </a:p>
        </p:txBody>
      </p:sp>
    </p:spTree>
    <p:extLst>
      <p:ext uri="{BB962C8B-B14F-4D97-AF65-F5344CB8AC3E}">
        <p14:creationId xmlns:p14="http://schemas.microsoft.com/office/powerpoint/2010/main" val="1915448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1F9DAE75-18D2-254F-8724-D16733940DEE}"/>
              </a:ext>
            </a:extLst>
          </p:cNvPr>
          <p:cNvSpPr txBox="1"/>
          <p:nvPr/>
        </p:nvSpPr>
        <p:spPr>
          <a:xfrm>
            <a:off x="250724" y="235974"/>
            <a:ext cx="4569244" cy="186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240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ZIUA 3: Ce este CARACTERUL?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Cum ne putem dezvolta caracterul?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Trei teme esențiale pentru formarea caracterului adolescenților: Atitudinea, Bullying-ul, Iertarea.</a:t>
            </a:r>
            <a:endParaRPr lang="ro-RO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Nomogramă 3">
            <a:extLst>
              <a:ext uri="{FF2B5EF4-FFF2-40B4-BE49-F238E27FC236}">
                <a16:creationId xmlns:a16="http://schemas.microsoft.com/office/drawing/2014/main" id="{F77DF924-521B-8C70-5136-ECBB197CF2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425477"/>
              </p:ext>
            </p:extLst>
          </p:nvPr>
        </p:nvGraphicFramePr>
        <p:xfrm>
          <a:off x="5362414" y="108488"/>
          <a:ext cx="6829587" cy="663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exagon 4">
            <a:extLst>
              <a:ext uri="{FF2B5EF4-FFF2-40B4-BE49-F238E27FC236}">
                <a16:creationId xmlns:a16="http://schemas.microsoft.com/office/drawing/2014/main" id="{A2EA86F0-09B1-8403-25D7-E6269796178C}"/>
              </a:ext>
            </a:extLst>
          </p:cNvPr>
          <p:cNvSpPr/>
          <p:nvPr/>
        </p:nvSpPr>
        <p:spPr>
          <a:xfrm>
            <a:off x="-1" y="1964859"/>
            <a:ext cx="2495225" cy="2293748"/>
          </a:xfrm>
          <a:prstGeom prst="hexagon">
            <a:avLst/>
          </a:prstGeom>
          <a:solidFill>
            <a:srgbClr val="E87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94D1A4E-240D-E01A-D62D-A1F23D57802B}"/>
              </a:ext>
            </a:extLst>
          </p:cNvPr>
          <p:cNvSpPr/>
          <p:nvPr/>
        </p:nvSpPr>
        <p:spPr>
          <a:xfrm>
            <a:off x="2495224" y="2216259"/>
            <a:ext cx="2867190" cy="2641053"/>
          </a:xfrm>
          <a:prstGeom prst="hexagon">
            <a:avLst/>
          </a:prstGeom>
          <a:solidFill>
            <a:srgbClr val="8F79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378E0DAE-33F5-F1C7-35A5-7FFE72EEAAF2}"/>
              </a:ext>
            </a:extLst>
          </p:cNvPr>
          <p:cNvSpPr txBox="1"/>
          <p:nvPr/>
        </p:nvSpPr>
        <p:spPr>
          <a:xfrm>
            <a:off x="250724" y="2216259"/>
            <a:ext cx="2043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>
                <a:solidFill>
                  <a:schemeClr val="bg1"/>
                </a:solidFill>
              </a:rPr>
              <a:t>Ce este atitudinea? Cum își pot îmbunătăți adolescenții atitudinea? Exercițiu practic.</a:t>
            </a:r>
            <a:endParaRPr lang="ro-RO">
              <a:solidFill>
                <a:schemeClr val="bg1"/>
              </a:solidFill>
            </a:endParaRPr>
          </a:p>
        </p:txBody>
      </p:sp>
      <p:sp>
        <p:nvSpPr>
          <p:cNvPr id="10" name="CasetăText 9">
            <a:extLst>
              <a:ext uri="{FF2B5EF4-FFF2-40B4-BE49-F238E27FC236}">
                <a16:creationId xmlns:a16="http://schemas.microsoft.com/office/drawing/2014/main" id="{916F6072-2599-71B0-9AA4-378BF0F95708}"/>
              </a:ext>
            </a:extLst>
          </p:cNvPr>
          <p:cNvSpPr txBox="1"/>
          <p:nvPr/>
        </p:nvSpPr>
        <p:spPr>
          <a:xfrm>
            <a:off x="2885437" y="2329579"/>
            <a:ext cx="2198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>
                <a:solidFill>
                  <a:schemeClr val="bg1"/>
                </a:solidFill>
              </a:rPr>
              <a:t>Ce este bullying-ul? Prevenirea și soluționarea situațiilor de bullying în clasă. Exerciții practice: Cum reacționăm într-o situație de bullying.</a:t>
            </a:r>
            <a:endParaRPr lang="ro-RO">
              <a:solidFill>
                <a:schemeClr val="bg1"/>
              </a:solidFill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5BC6963-730B-0634-5D4F-285A8D5F2120}"/>
              </a:ext>
            </a:extLst>
          </p:cNvPr>
          <p:cNvSpPr/>
          <p:nvPr/>
        </p:nvSpPr>
        <p:spPr>
          <a:xfrm>
            <a:off x="418456" y="4587498"/>
            <a:ext cx="2619214" cy="2154265"/>
          </a:xfrm>
          <a:prstGeom prst="hexagon">
            <a:avLst/>
          </a:prstGeom>
          <a:solidFill>
            <a:srgbClr val="FB9D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CasetăText 13">
            <a:extLst>
              <a:ext uri="{FF2B5EF4-FFF2-40B4-BE49-F238E27FC236}">
                <a16:creationId xmlns:a16="http://schemas.microsoft.com/office/drawing/2014/main" id="{5A8CEB01-CB85-81C6-75A0-A604926DEFA4}"/>
              </a:ext>
            </a:extLst>
          </p:cNvPr>
          <p:cNvSpPr txBox="1"/>
          <p:nvPr/>
        </p:nvSpPr>
        <p:spPr>
          <a:xfrm>
            <a:off x="821410" y="4695986"/>
            <a:ext cx="1937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>
                <a:solidFill>
                  <a:schemeClr val="bg1"/>
                </a:solidFill>
              </a:rPr>
              <a:t>Ce este iertarea? Etapele iertării. Iertarea de sine – cum o facem eficientă. </a:t>
            </a:r>
          </a:p>
          <a:p>
            <a:r>
              <a:rPr lang="ro-RO" b="1">
                <a:solidFill>
                  <a:schemeClr val="bg1"/>
                </a:solidFill>
              </a:rPr>
              <a:t>Exercițiu practic.</a:t>
            </a:r>
            <a:endParaRPr lang="ro-R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5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1C1C1D8-4BCC-8ADD-C572-72EFF06EC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/>
              <a:defRPr/>
            </a:pPr>
            <a:r>
              <a:rPr kumimoji="0" lang="ro-RO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ZIUA 4: </a:t>
            </a:r>
            <a:r>
              <a:rPr lang="ro-RO" sz="240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PRIORITIZAREA</a:t>
            </a:r>
            <a:br>
              <a:rPr kumimoji="0" lang="ro-RO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/>
          </a:p>
        </p:txBody>
      </p:sp>
      <p:graphicFrame>
        <p:nvGraphicFramePr>
          <p:cNvPr id="5" name="Nomogramă 4">
            <a:extLst>
              <a:ext uri="{FF2B5EF4-FFF2-40B4-BE49-F238E27FC236}">
                <a16:creationId xmlns:a16="http://schemas.microsoft.com/office/drawing/2014/main" id="{978501E7-89EA-305D-AEBE-5E1F618CA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710221"/>
              </p:ext>
            </p:extLst>
          </p:nvPr>
        </p:nvGraphicFramePr>
        <p:xfrm>
          <a:off x="309717" y="899652"/>
          <a:ext cx="11547986" cy="559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1975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84F78F8-2D84-557F-D85C-07E57996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206477"/>
            <a:ext cx="10633588" cy="752167"/>
          </a:xfrm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b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</a:rPr>
            </a:br>
            <a: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2400" dirty="0">
                <a:solidFill>
                  <a:srgbClr val="FF0000"/>
                </a:solidFill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ZIUA 5 : </a:t>
            </a:r>
            <a: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</a:rPr>
              <a:t>A DĂRUI – EȘTI CU ADEVĂRAT FERICIT ATUNCI CÂND DĂRUIEȘTI</a:t>
            </a:r>
            <a:b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sz="2700" dirty="0">
              <a:solidFill>
                <a:srgbClr val="FF0000"/>
              </a:solidFill>
              <a:latin typeface="Tenorite" panose="00000500000000000000" pitchFamily="2" charset="0"/>
            </a:endParaRP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id="{9BF1E596-28BA-4FF8-5EBA-E6B3CCDED785}"/>
              </a:ext>
            </a:extLst>
          </p:cNvPr>
          <p:cNvSpPr txBox="1"/>
          <p:nvPr/>
        </p:nvSpPr>
        <p:spPr>
          <a:xfrm>
            <a:off x="176979" y="1095874"/>
            <a:ext cx="7049731" cy="4439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 să dăruiești într-un mod sănătos și echilibrat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 apropierea de ceilalți se construiește prin dăruire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Practici bune de dedicare – VOLUNTARIAT PENTRU ADOLESCENȚI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JOC DE LEADERSHIP PENTRU ADOLESCENȚI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CONCLUZII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EVALUAREA EVENIMENTULUI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CEREMONIA DE PREMIERE ȘI ÎNCHIDEREA EVENIMENTULUI</a:t>
            </a: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D40A30AA-8E80-1E8F-832D-78A17709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445" y="1473798"/>
            <a:ext cx="4360608" cy="25219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63917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E272DAD9-0BF7-F28A-AD4E-1BA88B35D459}"/>
              </a:ext>
            </a:extLst>
          </p:cNvPr>
          <p:cNvSpPr txBox="1"/>
          <p:nvPr/>
        </p:nvSpPr>
        <p:spPr>
          <a:xfrm>
            <a:off x="442452" y="132735"/>
            <a:ext cx="843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FF0000"/>
                </a:solidFill>
                <a:latin typeface="Tenorite" panose="00000500000000000000" pitchFamily="2" charset="0"/>
              </a:rPr>
              <a:t>Concluzii</a:t>
            </a:r>
          </a:p>
        </p:txBody>
      </p:sp>
      <p:sp>
        <p:nvSpPr>
          <p:cNvPr id="3" name="CasetăText 2">
            <a:extLst>
              <a:ext uri="{FF2B5EF4-FFF2-40B4-BE49-F238E27FC236}">
                <a16:creationId xmlns:a16="http://schemas.microsoft.com/office/drawing/2014/main" id="{854D2CAD-B55A-4F22-7EAA-72F7AA0F3E51}"/>
              </a:ext>
            </a:extLst>
          </p:cNvPr>
          <p:cNvSpPr txBox="1"/>
          <p:nvPr/>
        </p:nvSpPr>
        <p:spPr>
          <a:xfrm>
            <a:off x="250723" y="722671"/>
            <a:ext cx="1130709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  <a:p>
            <a:r>
              <a:rPr lang="ro-RO" sz="2000" dirty="0" err="1">
                <a:latin typeface="Tenorite" panose="00000500000000000000" pitchFamily="2" charset="0"/>
              </a:rPr>
              <a:t>Experienţa</a:t>
            </a:r>
            <a:r>
              <a:rPr lang="ro-RO" sz="2000" dirty="0">
                <a:latin typeface="Tenorite" panose="00000500000000000000" pitchFamily="2" charset="0"/>
              </a:rPr>
              <a:t> Erasmus ne-a oferit nouă, cadrelor didactice participante, beneficii importante pentru dezvoltarea personală </a:t>
            </a:r>
            <a:r>
              <a:rPr lang="ro-RO" sz="2000" dirty="0" err="1">
                <a:latin typeface="Tenorite" panose="00000500000000000000" pitchFamily="2" charset="0"/>
              </a:rPr>
              <a:t>şi</a:t>
            </a:r>
            <a:r>
              <a:rPr lang="ro-RO" sz="2000" dirty="0">
                <a:latin typeface="Tenorite" panose="00000500000000000000" pitchFamily="2" charset="0"/>
              </a:rPr>
              <a:t> profesională.</a:t>
            </a:r>
          </a:p>
          <a:p>
            <a:r>
              <a:rPr lang="ro-RO" sz="2000" dirty="0">
                <a:latin typeface="Tenorite" panose="00000500000000000000" pitchFamily="2" charset="0"/>
              </a:rPr>
              <a:t> Cursul s-a concentrat pe dezvoltarea abilităților de leadership și management în mediul școlar. </a:t>
            </a:r>
          </a:p>
          <a:p>
            <a:r>
              <a:rPr lang="ro-RO" sz="2000" dirty="0">
                <a:latin typeface="Tenorite" panose="00000500000000000000" pitchFamily="2" charset="0"/>
              </a:rPr>
              <a:t>Temele abordate pe parcursul cursului, concepute pentru cadre didactice, au ca scop să îmbunătățească capacitatea acestora de a motiva, inspira și conduce elevii.</a:t>
            </a:r>
          </a:p>
          <a:p>
            <a:r>
              <a:rPr lang="ro-RO" sz="2000" dirty="0">
                <a:latin typeface="Tenorite" panose="00000500000000000000" pitchFamily="2" charset="0"/>
              </a:rPr>
              <a:t> De asemenea, pot ajuta la îmbunătățirea colaborării și a comunicării în clasă, precum și la promovarea unui mediu de învățare mai eficient și atractiv.</a:t>
            </a:r>
          </a:p>
          <a:p>
            <a:endParaRPr lang="ro-RO" sz="2400" dirty="0">
              <a:latin typeface="Tenorite" panose="00000500000000000000" pitchFamily="2" charset="0"/>
            </a:endParaRPr>
          </a:p>
          <a:p>
            <a:r>
              <a:rPr lang="ro-RO" sz="2400" dirty="0">
                <a:solidFill>
                  <a:srgbClr val="FF0000"/>
                </a:solidFill>
                <a:latin typeface="Tenorite" panose="00000500000000000000" pitchFamily="2" charset="0"/>
              </a:rPr>
              <a:t>Beneficiile participării la cursurile de </a:t>
            </a:r>
            <a:r>
              <a:rPr lang="ro-RO" sz="2400" i="1" dirty="0">
                <a:solidFill>
                  <a:srgbClr val="FF0000"/>
                </a:solidFill>
                <a:latin typeface="Tenorite" panose="00000500000000000000" pitchFamily="2" charset="0"/>
              </a:rPr>
              <a:t>„Leadership in </a:t>
            </a:r>
            <a:r>
              <a:rPr lang="ro-RO" sz="2400" i="1" dirty="0" err="1">
                <a:solidFill>
                  <a:srgbClr val="FF0000"/>
                </a:solidFill>
                <a:latin typeface="Tenorite" panose="00000500000000000000" pitchFamily="2" charset="0"/>
              </a:rPr>
              <a:t>the</a:t>
            </a:r>
            <a:r>
              <a:rPr lang="ro-RO" sz="2400" i="1" dirty="0">
                <a:solidFill>
                  <a:srgbClr val="FF0000"/>
                </a:solidFill>
                <a:latin typeface="Tenorite" panose="00000500000000000000" pitchFamily="2" charset="0"/>
              </a:rPr>
              <a:t> </a:t>
            </a:r>
            <a:r>
              <a:rPr lang="ro-RO" sz="2400" i="1" dirty="0" err="1">
                <a:solidFill>
                  <a:srgbClr val="FF0000"/>
                </a:solidFill>
                <a:latin typeface="Tenorite" panose="00000500000000000000" pitchFamily="2" charset="0"/>
              </a:rPr>
              <a:t>Classroom</a:t>
            </a:r>
            <a:r>
              <a:rPr lang="ro-RO" sz="2400" i="1" dirty="0">
                <a:solidFill>
                  <a:srgbClr val="FF0000"/>
                </a:solidFill>
                <a:latin typeface="Tenorite" panose="00000500000000000000" pitchFamily="2" charset="0"/>
              </a:rPr>
              <a:t>”:</a:t>
            </a:r>
          </a:p>
          <a:p>
            <a:endParaRPr lang="ro-RO" sz="2000" i="1" dirty="0">
              <a:solidFill>
                <a:srgbClr val="FF0000"/>
              </a:solidFill>
              <a:latin typeface="Tenorite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îmbunătățirea abilităților de leadership;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creșterea eficienței în clasă;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îmbunătățirea relațiilor cu elevii;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creșterea colaborării între profesori;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îmbunătățirea competențelor de comunicare;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dezvoltarea orizonturilor personale;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dezvoltarea abilităților de comunicare interculturală;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dirty="0">
                <a:latin typeface="Tenorite" panose="00000500000000000000" pitchFamily="2" charset="0"/>
              </a:rPr>
              <a:t>dezvoltarea </a:t>
            </a:r>
            <a:r>
              <a:rPr lang="ro-RO" sz="2000" dirty="0" err="1">
                <a:latin typeface="Tenorite" panose="00000500000000000000" pitchFamily="2" charset="0"/>
              </a:rPr>
              <a:t>competenţelor</a:t>
            </a:r>
            <a:r>
              <a:rPr lang="ro-RO" sz="2000" dirty="0">
                <a:latin typeface="Tenorite" panose="00000500000000000000" pitchFamily="2" charset="0"/>
              </a:rPr>
              <a:t> lingvistice.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14202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ip video WhatsApp 2025-06-11 la 15.46.58_e0aa786b">
            <a:hlinkClick r:id="" action="ppaction://media"/>
            <a:extLst>
              <a:ext uri="{FF2B5EF4-FFF2-40B4-BE49-F238E27FC236}">
                <a16:creationId xmlns:a16="http://schemas.microsoft.com/office/drawing/2014/main" id="{1FD8C442-94D5-51AE-044D-9E3375788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371" y="-10951"/>
            <a:ext cx="3922386" cy="6858000"/>
          </a:xfrm>
          <a:prstGeom prst="rect">
            <a:avLst/>
          </a:pr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AFF0384C-650B-5C67-DCF0-292B75922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90174">
            <a:off x="8798042" y="528598"/>
            <a:ext cx="3095446" cy="232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0DB92B82-7D6C-FA23-DB89-E7FD3C546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91" y="-10951"/>
            <a:ext cx="2498784" cy="1874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53628D49-6241-4525-4EC9-0CCB67DF6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7263">
            <a:off x="479807" y="1774950"/>
            <a:ext cx="3439358" cy="2168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30544FDD-9782-4A85-7611-8B8E98E89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19093">
            <a:off x="7920725" y="2464983"/>
            <a:ext cx="2462617" cy="2368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4D74D9B1-60EA-ACC6-23E3-3AFA4A6B9B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65434">
            <a:off x="882946" y="3837703"/>
            <a:ext cx="2393732" cy="3543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53AF29F6-BC22-2189-C03A-4AC9068758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5774" y="4360633"/>
            <a:ext cx="4136226" cy="2497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4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2378E30-45BF-C70E-00E5-56FD7613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" y="368710"/>
            <a:ext cx="11577483" cy="6105832"/>
          </a:xfrm>
        </p:spPr>
        <p:txBody>
          <a:bodyPr>
            <a:normAutofit fontScale="90000"/>
          </a:bodyPr>
          <a:lstStyle/>
          <a:p>
            <a:br>
              <a:rPr lang="ro-RO" dirty="0"/>
            </a:br>
            <a:r>
              <a:rPr lang="ro-RO" dirty="0"/>
              <a:t>               </a:t>
            </a:r>
            <a:r>
              <a:rPr lang="ro-RO" sz="2700" dirty="0">
                <a:solidFill>
                  <a:srgbClr val="FF0000"/>
                </a:solidFill>
                <a:latin typeface="Tenorite" panose="00000500000000000000" pitchFamily="2" charset="0"/>
              </a:rPr>
              <a:t>„</a:t>
            </a:r>
            <a:r>
              <a:rPr lang="ro-RO" sz="2700" b="1" i="1" dirty="0">
                <a:solidFill>
                  <a:srgbClr val="FF0000"/>
                </a:solidFill>
                <a:latin typeface="Tenorite" panose="00000500000000000000" pitchFamily="2" charset="0"/>
              </a:rPr>
              <a:t>UN GRAM DE PRACTICĂ VALOREAZA CÂT TONE DE TEORIE.”</a:t>
            </a:r>
            <a:br>
              <a:rPr lang="ro-RO" sz="3100" b="1" i="1" dirty="0"/>
            </a:br>
            <a:br>
              <a:rPr lang="ro-RO" dirty="0"/>
            </a:br>
            <a:r>
              <a:rPr lang="ro-RO" sz="2700" dirty="0">
                <a:latin typeface="Tenorite" panose="00000500000000000000" pitchFamily="2" charset="0"/>
              </a:rPr>
              <a:t>Noi, beneficiarii </a:t>
            </a:r>
            <a:r>
              <a:rPr lang="ro-RO" sz="2700" dirty="0" err="1">
                <a:latin typeface="Tenorite" panose="00000500000000000000" pitchFamily="2" charset="0"/>
              </a:rPr>
              <a:t>mobilităţii</a:t>
            </a:r>
            <a:r>
              <a:rPr lang="ro-RO" sz="2700" dirty="0">
                <a:latin typeface="Tenorite" panose="00000500000000000000" pitchFamily="2" charset="0"/>
              </a:rPr>
              <a:t> Erasmus+, implementat de </a:t>
            </a:r>
            <a:r>
              <a:rPr lang="ro-RO" sz="2700" dirty="0" err="1">
                <a:latin typeface="Tenorite" panose="00000500000000000000" pitchFamily="2" charset="0"/>
              </a:rPr>
              <a:t>Şcoala</a:t>
            </a:r>
            <a:r>
              <a:rPr lang="ro-RO" sz="2700" dirty="0">
                <a:latin typeface="Tenorite" panose="00000500000000000000" pitchFamily="2" charset="0"/>
              </a:rPr>
              <a:t> Gimnazială „</a:t>
            </a:r>
            <a:r>
              <a:rPr lang="ro-RO" sz="2700" dirty="0" err="1">
                <a:latin typeface="Tenorite" panose="00000500000000000000" pitchFamily="2" charset="0"/>
              </a:rPr>
              <a:t>Cireşarii</a:t>
            </a:r>
            <a:r>
              <a:rPr lang="ro-RO" sz="2700" dirty="0">
                <a:latin typeface="Tenorite" panose="00000500000000000000" pitchFamily="2" charset="0"/>
              </a:rPr>
              <a:t>” </a:t>
            </a:r>
            <a:r>
              <a:rPr lang="ro-RO" sz="2700" dirty="0" err="1">
                <a:latin typeface="Tenorite" panose="00000500000000000000" pitchFamily="2" charset="0"/>
              </a:rPr>
              <a:t>Mediaş</a:t>
            </a:r>
            <a:r>
              <a:rPr lang="ro-RO" sz="2700" dirty="0">
                <a:latin typeface="Tenorite" panose="00000500000000000000" pitchFamily="2" charset="0"/>
              </a:rPr>
              <a:t> în perioada 05.05.2025- 09.05.2025: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>
                <a:latin typeface="Tenorite" panose="00000500000000000000" pitchFamily="2" charset="0"/>
              </a:rPr>
              <a:t>Brătianu Liliana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 err="1">
                <a:latin typeface="Tenorite" panose="00000500000000000000" pitchFamily="2" charset="0"/>
              </a:rPr>
              <a:t>Carnavel</a:t>
            </a:r>
            <a:r>
              <a:rPr lang="ro-RO" sz="2700" dirty="0">
                <a:latin typeface="Tenorite" panose="00000500000000000000" pitchFamily="2" charset="0"/>
              </a:rPr>
              <a:t> Ionela - Ramona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>
                <a:latin typeface="Tenorite" panose="00000500000000000000" pitchFamily="2" charset="0"/>
              </a:rPr>
              <a:t>Dărăban Liviu - Mihai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>
                <a:latin typeface="Tenorite" panose="00000500000000000000" pitchFamily="2" charset="0"/>
              </a:rPr>
              <a:t>Rad - Sîrbu Oana - Raluca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>
                <a:latin typeface="Tenorite" panose="00000500000000000000" pitchFamily="2" charset="0"/>
              </a:rPr>
              <a:t>Ruxandari Mihaela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 err="1">
                <a:latin typeface="Tenorite" panose="00000500000000000000" pitchFamily="2" charset="0"/>
              </a:rPr>
              <a:t>Seician</a:t>
            </a:r>
            <a:r>
              <a:rPr lang="ro-RO" sz="2700" dirty="0">
                <a:latin typeface="Tenorite" panose="00000500000000000000" pitchFamily="2" charset="0"/>
              </a:rPr>
              <a:t> Liliana - Simona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 err="1">
                <a:latin typeface="Tenorite" panose="00000500000000000000" pitchFamily="2" charset="0"/>
              </a:rPr>
              <a:t>Szasz</a:t>
            </a:r>
            <a:r>
              <a:rPr lang="ro-RO" sz="2700" dirty="0">
                <a:latin typeface="Tenorite" panose="00000500000000000000" pitchFamily="2" charset="0"/>
              </a:rPr>
              <a:t> Maria - Cristina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>
                <a:latin typeface="Tenorite" panose="00000500000000000000" pitchFamily="2" charset="0"/>
              </a:rPr>
              <a:t>Trifa Liliana</a:t>
            </a:r>
            <a:br>
              <a:rPr lang="ro-RO" sz="2700" dirty="0">
                <a:latin typeface="Tenorite" panose="00000500000000000000" pitchFamily="2" charset="0"/>
              </a:rPr>
            </a:br>
            <a:r>
              <a:rPr lang="ro-RO" sz="2700" dirty="0" err="1">
                <a:latin typeface="Tenorite" panose="00000500000000000000" pitchFamily="2" charset="0"/>
              </a:rPr>
              <a:t>Vedislav</a:t>
            </a:r>
            <a:r>
              <a:rPr lang="ro-RO" sz="2700" dirty="0">
                <a:latin typeface="Tenorite" panose="00000500000000000000" pitchFamily="2" charset="0"/>
              </a:rPr>
              <a:t> Ana-Maria</a:t>
            </a:r>
            <a:br>
              <a:rPr lang="ro-RO" dirty="0"/>
            </a:br>
            <a:r>
              <a:rPr lang="ro-RO" sz="2700" dirty="0">
                <a:latin typeface="+mn-lt"/>
              </a:rPr>
              <a:t>                                                      </a:t>
            </a:r>
            <a:r>
              <a:rPr lang="ro-RO" sz="2700" b="1" dirty="0">
                <a:latin typeface="+mn-lt"/>
              </a:rPr>
              <a:t>O MÂNĂ DE DASCĂLI CU VOCAŢIE!</a:t>
            </a:r>
            <a:br>
              <a:rPr lang="ro-RO" sz="2700" dirty="0">
                <a:latin typeface="+mn-lt"/>
              </a:rPr>
            </a:br>
            <a:endParaRPr lang="ro-RO" sz="2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72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4FD473A8-AB45-B7E0-5F6A-FB5D202ED0DB}"/>
              </a:ext>
            </a:extLst>
          </p:cNvPr>
          <p:cNvSpPr/>
          <p:nvPr/>
        </p:nvSpPr>
        <p:spPr>
          <a:xfrm>
            <a:off x="1150575" y="2967335"/>
            <a:ext cx="9890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VĂ MULŢUMIM PENTRU ATENŢIE !</a:t>
            </a:r>
          </a:p>
        </p:txBody>
      </p:sp>
    </p:spTree>
    <p:extLst>
      <p:ext uri="{BB962C8B-B14F-4D97-AF65-F5344CB8AC3E}">
        <p14:creationId xmlns:p14="http://schemas.microsoft.com/office/powerpoint/2010/main" val="291928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9809AB3-8171-3DD2-EA1F-F08CD63C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476" y="604684"/>
            <a:ext cx="3942737" cy="914399"/>
          </a:xfrm>
        </p:spPr>
        <p:txBody>
          <a:bodyPr>
            <a:normAutofit fontScale="90000"/>
          </a:bodyPr>
          <a:lstStyle/>
          <a:p>
            <a:r>
              <a:rPr lang="ro-RO" sz="2700" b="1" i="0">
                <a:solidFill>
                  <a:srgbClr val="58585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Obiectivul general</a:t>
            </a:r>
            <a:br>
              <a:rPr lang="ro-RO" sz="2700" b="1" i="0">
                <a:solidFill>
                  <a:srgbClr val="58585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</a:br>
            <a:br>
              <a:rPr lang="ro-RO" b="1" i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</a:br>
            <a:endParaRPr lang="ro-RO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C76FFF35-3178-5B5B-E7CA-527F1A47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219"/>
            <a:ext cx="7826476" cy="6577781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91EBF103-20DE-453F-1547-9F31159938D9}"/>
              </a:ext>
            </a:extLst>
          </p:cNvPr>
          <p:cNvSpPr txBox="1"/>
          <p:nvPr/>
        </p:nvSpPr>
        <p:spPr>
          <a:xfrm>
            <a:off x="7964129" y="604684"/>
            <a:ext cx="3588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b="0" i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  <a:p>
            <a:r>
              <a:rPr lang="ro-RO" sz="2000" b="0" i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Obiectivul general al programului este de a sprijini, prin învățarea pe tot parcursul vieții, dezvoltarea educațională, personală și profesională a persoanelor care își desfășoară activitatea în domeniul educației, formării, tineretului și sportului, atât în Europa, cât și în afara ei, contribuind astfel la o creștere economică durabilă, la crearea de locuri de muncă de calitate, la coeziunea socială, la stimularea inovării și la consolidarea identității europene și a cetățeniei active.</a:t>
            </a:r>
            <a:endParaRPr lang="ro-RO" sz="2000"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7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4B922C40-D5E6-B436-F221-104F2B57D6BE}"/>
              </a:ext>
            </a:extLst>
          </p:cNvPr>
          <p:cNvSpPr txBox="1"/>
          <p:nvPr/>
        </p:nvSpPr>
        <p:spPr>
          <a:xfrm>
            <a:off x="221227" y="176981"/>
            <a:ext cx="542740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o-RO" sz="2400" b="1" i="0" dirty="0">
                <a:solidFill>
                  <a:srgbClr val="58585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Obiective specifice:</a:t>
            </a:r>
          </a:p>
          <a:p>
            <a:pPr algn="l"/>
            <a:endParaRPr lang="ro-RO" sz="2000" b="1" i="0" dirty="0">
              <a:solidFill>
                <a:srgbClr val="585858"/>
              </a:solidFill>
              <a:effectLst/>
              <a:latin typeface="Tenorite" panose="00000500000000000000" pitchFamily="2" charset="0"/>
              <a:ea typeface="Gadugi" panose="020B0502040204020203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o-RO" sz="2000" b="0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promovarea </a:t>
            </a:r>
            <a:r>
              <a:rPr lang="ro-RO" sz="2000" b="0" i="0" dirty="0" err="1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mobilităţii</a:t>
            </a:r>
            <a:r>
              <a:rPr lang="ro-RO" sz="2000" b="0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 în scopul învățării </a:t>
            </a:r>
            <a:r>
              <a:rPr lang="ro-RO" sz="2000" b="0" i="0" dirty="0" err="1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nonformale</a:t>
            </a:r>
            <a:r>
              <a:rPr lang="ro-RO" sz="2000" b="0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 și informale, participarea activă, precum și cooperarea, calitatea, incluziunea, creativitatea și inovarea;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î</a:t>
            </a:r>
            <a:r>
              <a:rPr lang="ro-RO" sz="2000" b="0" i="0" dirty="0" err="1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mbunătăţirea</a:t>
            </a:r>
            <a:r>
              <a:rPr lang="ro-RO" sz="2000" b="0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 </a:t>
            </a:r>
            <a:r>
              <a:rPr lang="ro-RO" sz="2000" b="0" i="0" dirty="0" err="1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competenţelor</a:t>
            </a:r>
            <a:r>
              <a:rPr lang="ro-RO" sz="2000" b="0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 cheie: de comunicare într-o limbă străină, digitale, de sensibilitate </a:t>
            </a:r>
            <a:r>
              <a:rPr lang="ro-RO" sz="2000" b="0" i="0" dirty="0" err="1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şi</a:t>
            </a:r>
            <a:r>
              <a:rPr lang="ro-RO" sz="2000" b="0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 de exprimare culturală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;</a:t>
            </a:r>
            <a:endParaRPr lang="ro-RO" sz="2000" b="0" i="0" dirty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o-R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îmbunătăţirea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 </a:t>
            </a:r>
            <a:r>
              <a:rPr kumimoji="0" lang="ro-R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competenţelor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 lingvistice </a:t>
            </a:r>
            <a:r>
              <a:rPr kumimoji="0" lang="ro-R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şi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 digitale a cadrelor didactic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e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 prin participarea la cursul de formare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” Leadership in </a:t>
            </a:r>
            <a:r>
              <a:rPr kumimoji="0" lang="ro-R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the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 </a:t>
            </a:r>
            <a:r>
              <a:rPr kumimoji="0" lang="ro-R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classroom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”;</a:t>
            </a:r>
            <a:endParaRPr lang="ro-RO" sz="2000" b="0" i="0" dirty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dezvoltarea dimensiunii europene a </a:t>
            </a: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Şcolii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 Gimnaziale „</a:t>
            </a: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Cireşarii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” </a:t>
            </a: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Mediaş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, printr-un flux de mobilitate: 15 elevi si 4 cadre didactice la </a:t>
            </a: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Şcoala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 din </a:t>
            </a: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Leptokarya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şi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 5 cadre didactice la cursul de formare din </a:t>
            </a:r>
            <a:r>
              <a:rPr lang="ro-RO" sz="2000" dirty="0" err="1">
                <a:solidFill>
                  <a:srgbClr val="000000"/>
                </a:solidFill>
                <a:latin typeface="Tenorite" panose="00000500000000000000" pitchFamily="2" charset="0"/>
              </a:rPr>
              <a:t>Katerini</a:t>
            </a:r>
            <a:r>
              <a:rPr lang="ro-RO" sz="2000" dirty="0">
                <a:solidFill>
                  <a:srgbClr val="000000"/>
                </a:solidFill>
                <a:latin typeface="Tenorite" panose="00000500000000000000" pitchFamily="2" charset="0"/>
              </a:rPr>
              <a:t>.</a:t>
            </a:r>
            <a:endParaRPr lang="ro-RO" sz="2000" b="0" i="0" dirty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  <a:p>
            <a:pPr algn="l"/>
            <a:endParaRPr lang="ro-RO" b="1" i="0" dirty="0">
              <a:solidFill>
                <a:srgbClr val="585858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5879B09E-D559-D0F7-110D-B6855E36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875" y="783008"/>
            <a:ext cx="3107216" cy="4142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6618BCF5-DCD1-C39E-7970-715F08F7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54" y="4181168"/>
            <a:ext cx="2998838" cy="2249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514FC06E-7729-C534-534F-04C4F766B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6981"/>
            <a:ext cx="2256508" cy="30086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5310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re 1">
            <a:extLst>
              <a:ext uri="{FF2B5EF4-FFF2-40B4-BE49-F238E27FC236}">
                <a16:creationId xmlns:a16="http://schemas.microsoft.com/office/drawing/2014/main" id="{6C791B09-92A5-2025-169E-3DF252A2EFBD}"/>
              </a:ext>
            </a:extLst>
          </p:cNvPr>
          <p:cNvGrpSpPr/>
          <p:nvPr/>
        </p:nvGrpSpPr>
        <p:grpSpPr>
          <a:xfrm>
            <a:off x="181494" y="1769804"/>
            <a:ext cx="2192147" cy="4940711"/>
            <a:chOff x="0" y="0"/>
            <a:chExt cx="4196678" cy="5088194"/>
          </a:xfrm>
          <a:scene3d>
            <a:camera prst="orthographicFront"/>
            <a:lightRig rig="flat" dir="t"/>
          </a:scene3d>
        </p:grpSpPr>
        <p:sp>
          <p:nvSpPr>
            <p:cNvPr id="3" name="Schemă logică: operație manuală 2">
              <a:extLst>
                <a:ext uri="{FF2B5EF4-FFF2-40B4-BE49-F238E27FC236}">
                  <a16:creationId xmlns:a16="http://schemas.microsoft.com/office/drawing/2014/main" id="{ED040835-F6C9-629A-1354-B60E44AD516E}"/>
                </a:ext>
              </a:extLst>
            </p:cNvPr>
            <p:cNvSpPr/>
            <p:nvPr/>
          </p:nvSpPr>
          <p:spPr>
            <a:xfrm rot="16200000">
              <a:off x="-445758" y="445758"/>
              <a:ext cx="5088194" cy="4196677"/>
            </a:xfrm>
            <a:prstGeom prst="flowChartManualOperation">
              <a:avLst/>
            </a:prstGeom>
            <a:solidFill>
              <a:schemeClr val="accent1">
                <a:lumMod val="60000"/>
                <a:lumOff val="4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Schemă logică: operație manuală 4">
              <a:extLst>
                <a:ext uri="{FF2B5EF4-FFF2-40B4-BE49-F238E27FC236}">
                  <a16:creationId xmlns:a16="http://schemas.microsoft.com/office/drawing/2014/main" id="{0077B33E-D850-B9E6-DF04-46CFBEC8D867}"/>
                </a:ext>
              </a:extLst>
            </p:cNvPr>
            <p:cNvSpPr txBox="1"/>
            <p:nvPr/>
          </p:nvSpPr>
          <p:spPr>
            <a:xfrm rot="21600000">
              <a:off x="1" y="1017638"/>
              <a:ext cx="4196677" cy="30529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b="1" kern="1200">
                  <a:solidFill>
                    <a:srgbClr val="C00000"/>
                  </a:solidFill>
                </a:rPr>
                <a:t>Ziua 1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Ce este LEADERSHIPUL? Definiție și tipuri de leadership. Profesorul ca model de lider în clasă.</a:t>
              </a:r>
            </a:p>
          </p:txBody>
        </p:sp>
      </p:grpSp>
      <p:grpSp>
        <p:nvGrpSpPr>
          <p:cNvPr id="5" name="Grupare 4">
            <a:extLst>
              <a:ext uri="{FF2B5EF4-FFF2-40B4-BE49-F238E27FC236}">
                <a16:creationId xmlns:a16="http://schemas.microsoft.com/office/drawing/2014/main" id="{61CB1FC7-9079-4663-8E43-3E331167ECD0}"/>
              </a:ext>
            </a:extLst>
          </p:cNvPr>
          <p:cNvGrpSpPr/>
          <p:nvPr/>
        </p:nvGrpSpPr>
        <p:grpSpPr>
          <a:xfrm>
            <a:off x="2348487" y="1858296"/>
            <a:ext cx="2632859" cy="4999704"/>
            <a:chOff x="1250857" y="281798"/>
            <a:chExt cx="3227021" cy="5085039"/>
          </a:xfrm>
          <a:scene3d>
            <a:camera prst="orthographicFront"/>
            <a:lightRig rig="flat" dir="t"/>
          </a:scene3d>
        </p:grpSpPr>
        <p:sp>
          <p:nvSpPr>
            <p:cNvPr id="6" name="Schemă logică: operație manuală 5">
              <a:extLst>
                <a:ext uri="{FF2B5EF4-FFF2-40B4-BE49-F238E27FC236}">
                  <a16:creationId xmlns:a16="http://schemas.microsoft.com/office/drawing/2014/main" id="{E6D394DE-CF5C-6173-6280-683365719D24}"/>
                </a:ext>
              </a:extLst>
            </p:cNvPr>
            <p:cNvSpPr/>
            <p:nvPr/>
          </p:nvSpPr>
          <p:spPr>
            <a:xfrm rot="16200000">
              <a:off x="337264" y="1226224"/>
              <a:ext cx="5085039" cy="3196188"/>
            </a:xfrm>
            <a:prstGeom prst="flowChartManualOperation">
              <a:avLst/>
            </a:prstGeom>
            <a:solidFill>
              <a:schemeClr val="tx2">
                <a:lumMod val="60000"/>
                <a:lumOff val="4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Schemă logică: operație manuală 4">
              <a:extLst>
                <a:ext uri="{FF2B5EF4-FFF2-40B4-BE49-F238E27FC236}">
                  <a16:creationId xmlns:a16="http://schemas.microsoft.com/office/drawing/2014/main" id="{F2009A73-2DED-28DC-C1C4-20443B1C9A79}"/>
                </a:ext>
              </a:extLst>
            </p:cNvPr>
            <p:cNvSpPr txBox="1"/>
            <p:nvPr/>
          </p:nvSpPr>
          <p:spPr>
            <a:xfrm>
              <a:off x="1250857" y="761802"/>
              <a:ext cx="2774880" cy="39002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o-RO" sz="2000" b="1" kern="1200">
                <a:solidFill>
                  <a:srgbClr val="C00000"/>
                </a:solidFill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o-RO" sz="2000" b="1" kern="1200">
                <a:solidFill>
                  <a:srgbClr val="C00000"/>
                </a:solidFill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2000" b="1" kern="1200">
                  <a:solidFill>
                    <a:srgbClr val="C00000"/>
                  </a:solidFill>
                </a:rPr>
                <a:t>Ziua 2 </a:t>
              </a:r>
            </a:p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Ce este INFLUENȚA? </a:t>
              </a:r>
            </a:p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Cum se dezvoltă influența? Comunicare non-violentă</a:t>
              </a:r>
            </a:p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De la obișnuit la potențial</a:t>
              </a:r>
            </a:p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Viața se bazează pe relații sănătoase.</a:t>
              </a:r>
              <a:endParaRPr lang="ro-RO" kern="1200"/>
            </a:p>
          </p:txBody>
        </p:sp>
      </p:grpSp>
      <p:grpSp>
        <p:nvGrpSpPr>
          <p:cNvPr id="8" name="Grupare 7">
            <a:extLst>
              <a:ext uri="{FF2B5EF4-FFF2-40B4-BE49-F238E27FC236}">
                <a16:creationId xmlns:a16="http://schemas.microsoft.com/office/drawing/2014/main" id="{343181D1-C142-2D25-A9DC-C51739A1BA9D}"/>
              </a:ext>
            </a:extLst>
          </p:cNvPr>
          <p:cNvGrpSpPr/>
          <p:nvPr/>
        </p:nvGrpSpPr>
        <p:grpSpPr>
          <a:xfrm>
            <a:off x="4525077" y="1858297"/>
            <a:ext cx="2696768" cy="4999702"/>
            <a:chOff x="5651059" y="0"/>
            <a:chExt cx="3112324" cy="5088194"/>
          </a:xfrm>
          <a:scene3d>
            <a:camera prst="orthographicFront"/>
            <a:lightRig rig="flat" dir="t"/>
          </a:scene3d>
        </p:grpSpPr>
        <p:sp>
          <p:nvSpPr>
            <p:cNvPr id="9" name="Schemă logică: operație manuală 8">
              <a:extLst>
                <a:ext uri="{FF2B5EF4-FFF2-40B4-BE49-F238E27FC236}">
                  <a16:creationId xmlns:a16="http://schemas.microsoft.com/office/drawing/2014/main" id="{93371CB8-5ABE-AB58-998C-ED4F5EF44C66}"/>
                </a:ext>
              </a:extLst>
            </p:cNvPr>
            <p:cNvSpPr/>
            <p:nvPr/>
          </p:nvSpPr>
          <p:spPr>
            <a:xfrm rot="16200000">
              <a:off x="4663124" y="987935"/>
              <a:ext cx="5088194" cy="3112323"/>
            </a:xfrm>
            <a:prstGeom prst="flowChartManualOperation">
              <a:avLst/>
            </a:prstGeom>
            <a:solidFill>
              <a:schemeClr val="tx2">
                <a:lumMod val="40000"/>
                <a:lumOff val="6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Schemă logică: operație manuală 4">
              <a:extLst>
                <a:ext uri="{FF2B5EF4-FFF2-40B4-BE49-F238E27FC236}">
                  <a16:creationId xmlns:a16="http://schemas.microsoft.com/office/drawing/2014/main" id="{A0E38416-551B-67AC-B159-89B10E1341F5}"/>
                </a:ext>
              </a:extLst>
            </p:cNvPr>
            <p:cNvSpPr txBox="1"/>
            <p:nvPr/>
          </p:nvSpPr>
          <p:spPr>
            <a:xfrm rot="21600000">
              <a:off x="5651060" y="1017638"/>
              <a:ext cx="3112323" cy="30529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b="1" kern="1200">
                  <a:solidFill>
                    <a:srgbClr val="C00000"/>
                  </a:solidFill>
                </a:rPr>
                <a:t>Ziua 3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Ce este CARACTERUL? Cum ne putem dezvolta caracterul?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Trei teme esențiale pentru formarea caracterului adolescenților: Atitudinea,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Bullying-ul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kern="1200">
                  <a:solidFill>
                    <a:schemeClr val="tx1"/>
                  </a:solidFill>
                </a:rPr>
                <a:t>Iertarea.</a:t>
              </a:r>
            </a:p>
          </p:txBody>
        </p:sp>
      </p:grpSp>
      <p:grpSp>
        <p:nvGrpSpPr>
          <p:cNvPr id="11" name="Grupare 10">
            <a:extLst>
              <a:ext uri="{FF2B5EF4-FFF2-40B4-BE49-F238E27FC236}">
                <a16:creationId xmlns:a16="http://schemas.microsoft.com/office/drawing/2014/main" id="{5ACEFC01-3B2D-73AE-8380-23A1E260EC6F}"/>
              </a:ext>
            </a:extLst>
          </p:cNvPr>
          <p:cNvGrpSpPr/>
          <p:nvPr/>
        </p:nvGrpSpPr>
        <p:grpSpPr>
          <a:xfrm>
            <a:off x="7122197" y="2156212"/>
            <a:ext cx="2721315" cy="4291784"/>
            <a:chOff x="4822891" y="132374"/>
            <a:chExt cx="4134940" cy="5088194"/>
          </a:xfrm>
          <a:scene3d>
            <a:camera prst="orthographicFront"/>
            <a:lightRig rig="flat" dir="t"/>
          </a:scene3d>
        </p:grpSpPr>
        <p:sp>
          <p:nvSpPr>
            <p:cNvPr id="12" name="Schemă logică: operație manuală 11">
              <a:extLst>
                <a:ext uri="{FF2B5EF4-FFF2-40B4-BE49-F238E27FC236}">
                  <a16:creationId xmlns:a16="http://schemas.microsoft.com/office/drawing/2014/main" id="{660BD76C-1700-8347-ED17-A5A0FF2BCCD2}"/>
                </a:ext>
              </a:extLst>
            </p:cNvPr>
            <p:cNvSpPr/>
            <p:nvPr/>
          </p:nvSpPr>
          <p:spPr>
            <a:xfrm rot="16200000">
              <a:off x="4346264" y="609001"/>
              <a:ext cx="5088194" cy="4134940"/>
            </a:xfrm>
            <a:prstGeom prst="flowChartManualOperation">
              <a:avLst/>
            </a:prstGeom>
            <a:solidFill>
              <a:schemeClr val="accent1">
                <a:lumMod val="60000"/>
                <a:lumOff val="4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chemă logică: operație manuală 4">
              <a:extLst>
                <a:ext uri="{FF2B5EF4-FFF2-40B4-BE49-F238E27FC236}">
                  <a16:creationId xmlns:a16="http://schemas.microsoft.com/office/drawing/2014/main" id="{70F0DA97-F91C-252B-56B2-DC298FEAF556}"/>
                </a:ext>
              </a:extLst>
            </p:cNvPr>
            <p:cNvSpPr txBox="1"/>
            <p:nvPr/>
          </p:nvSpPr>
          <p:spPr>
            <a:xfrm>
              <a:off x="4822893" y="1017637"/>
              <a:ext cx="3811575" cy="3342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b="1" kern="1200">
                  <a:solidFill>
                    <a:srgbClr val="C00000"/>
                  </a:solidFill>
                </a:rPr>
                <a:t>ZIUA 4</a:t>
              </a:r>
              <a:br>
                <a:rPr lang="ro-RO" b="1" kern="1200">
                  <a:solidFill>
                    <a:schemeClr val="tx1"/>
                  </a:solidFill>
                </a:rPr>
              </a:br>
              <a:r>
                <a:rPr lang="ro-RO" kern="1200">
                  <a:solidFill>
                    <a:schemeClr val="tx1"/>
                  </a:solidFill>
                </a:rPr>
                <a:t>PRIORITIZAREA. </a:t>
              </a:r>
              <a:br>
                <a:rPr lang="ro-RO" kern="1200">
                  <a:solidFill>
                    <a:schemeClr val="tx1"/>
                  </a:solidFill>
                </a:rPr>
              </a:br>
              <a:r>
                <a:rPr lang="ro-RO" kern="1200">
                  <a:solidFill>
                    <a:schemeClr val="tx1"/>
                  </a:solidFill>
                </a:rPr>
                <a:t>Ce este prioritizarea? Cum să prioritizăm mai bine.</a:t>
              </a:r>
              <a:br>
                <a:rPr lang="ro-RO" kern="1200">
                  <a:solidFill>
                    <a:schemeClr val="tx1"/>
                  </a:solidFill>
                </a:rPr>
              </a:br>
              <a:r>
                <a:rPr lang="ro-RO" kern="1200">
                  <a:solidFill>
                    <a:schemeClr val="tx1"/>
                  </a:solidFill>
                </a:rPr>
                <a:t> ALEGERILE. Ce alegeri ți-au influențat viața?</a:t>
              </a:r>
              <a:br>
                <a:rPr lang="ro-RO" kern="1200">
                  <a:solidFill>
                    <a:schemeClr val="tx1"/>
                  </a:solidFill>
                </a:rPr>
              </a:br>
              <a:r>
                <a:rPr lang="ro-RO" kern="1200">
                  <a:solidFill>
                    <a:schemeClr val="tx1"/>
                  </a:solidFill>
                </a:rPr>
                <a:t> CREATIVITATEA.  </a:t>
              </a:r>
              <a:br>
                <a:rPr lang="ro-RO" kern="1200">
                  <a:solidFill>
                    <a:schemeClr val="tx1"/>
                  </a:solidFill>
                </a:rPr>
              </a:br>
              <a:r>
                <a:rPr lang="ro-RO" kern="1200">
                  <a:solidFill>
                    <a:schemeClr val="tx1"/>
                  </a:solidFill>
                </a:rPr>
                <a:t>ASTĂZI CONTEAZĂ. Ce înseamnă o zi de succes?  </a:t>
              </a:r>
            </a:p>
          </p:txBody>
        </p:sp>
      </p:grpSp>
      <p:grpSp>
        <p:nvGrpSpPr>
          <p:cNvPr id="14" name="Grupare 13">
            <a:extLst>
              <a:ext uri="{FF2B5EF4-FFF2-40B4-BE49-F238E27FC236}">
                <a16:creationId xmlns:a16="http://schemas.microsoft.com/office/drawing/2014/main" id="{3D940433-1E80-BD5C-3738-5EEF502C5F67}"/>
              </a:ext>
            </a:extLst>
          </p:cNvPr>
          <p:cNvGrpSpPr/>
          <p:nvPr/>
        </p:nvGrpSpPr>
        <p:grpSpPr>
          <a:xfrm>
            <a:off x="9520972" y="2109018"/>
            <a:ext cx="2489534" cy="4601497"/>
            <a:chOff x="-196648" y="356610"/>
            <a:chExt cx="1900499" cy="4837470"/>
          </a:xfrm>
          <a:scene3d>
            <a:camera prst="orthographicFront"/>
            <a:lightRig rig="flat" dir="t"/>
          </a:scene3d>
        </p:grpSpPr>
        <p:sp>
          <p:nvSpPr>
            <p:cNvPr id="15" name="Schemă logică: operație manuală 14">
              <a:extLst>
                <a:ext uri="{FF2B5EF4-FFF2-40B4-BE49-F238E27FC236}">
                  <a16:creationId xmlns:a16="http://schemas.microsoft.com/office/drawing/2014/main" id="{52F1FA36-58F4-94FB-4095-4B7A10479E4C}"/>
                </a:ext>
              </a:extLst>
            </p:cNvPr>
            <p:cNvSpPr/>
            <p:nvPr/>
          </p:nvSpPr>
          <p:spPr>
            <a:xfrm rot="16200000">
              <a:off x="-1665133" y="1825095"/>
              <a:ext cx="4837470" cy="1900499"/>
            </a:xfrm>
            <a:prstGeom prst="flowChartManualOperat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Schemă logică: operație manuală 4">
              <a:extLst>
                <a:ext uri="{FF2B5EF4-FFF2-40B4-BE49-F238E27FC236}">
                  <a16:creationId xmlns:a16="http://schemas.microsoft.com/office/drawing/2014/main" id="{49A009B3-0CF1-7000-9682-D3E479F8672D}"/>
                </a:ext>
              </a:extLst>
            </p:cNvPr>
            <p:cNvSpPr txBox="1"/>
            <p:nvPr/>
          </p:nvSpPr>
          <p:spPr>
            <a:xfrm>
              <a:off x="-109755" y="1627997"/>
              <a:ext cx="1582694" cy="23540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0" tIns="0" rIns="146050" bIns="0" numCol="1" spcCol="1270" anchor="ctr" anchorCtr="0">
              <a:noAutofit/>
            </a:bodyPr>
            <a:lstStyle/>
            <a:p>
              <a:pPr lvl="0"/>
              <a:r>
                <a:rPr lang="ro-RO" b="1">
                  <a:solidFill>
                    <a:srgbClr val="C00000"/>
                  </a:solidFill>
                </a:rPr>
                <a:t>      Ziua 5</a:t>
              </a:r>
            </a:p>
            <a:p>
              <a:pPr lvl="0"/>
              <a:r>
                <a:rPr lang="ro-RO">
                  <a:solidFill>
                    <a:schemeClr val="tx1"/>
                  </a:solidFill>
                </a:rPr>
                <a:t>A DĂRUI – EȘTI CU ADEVĂRAT ATUNCI CÂND DĂRUIEȘTI; Cum să dăruiești într-un mod sănătos și echilibrat; Cum apropierea de ceilalți se construiește prin dăruire.</a:t>
              </a:r>
            </a:p>
          </p:txBody>
        </p:sp>
      </p:grpSp>
      <p:sp>
        <p:nvSpPr>
          <p:cNvPr id="18" name="CasetăText 17">
            <a:extLst>
              <a:ext uri="{FF2B5EF4-FFF2-40B4-BE49-F238E27FC236}">
                <a16:creationId xmlns:a16="http://schemas.microsoft.com/office/drawing/2014/main" id="{F9BED832-8CE1-2DD8-95A1-557741D19B0C}"/>
              </a:ext>
            </a:extLst>
          </p:cNvPr>
          <p:cNvSpPr txBox="1"/>
          <p:nvPr/>
        </p:nvSpPr>
        <p:spPr>
          <a:xfrm>
            <a:off x="177396" y="147486"/>
            <a:ext cx="8970291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>
                <a:latin typeface="Aptos" panose="020B0004020202020204" pitchFamily="34" charset="0"/>
                <a:ea typeface="Gadugi" panose="020B0502040204020203" pitchFamily="34" charset="0"/>
              </a:rPr>
              <a:t>În luna mai 2025, 5 cadre didactice ale Şcolii Gimnaziale Cireşarii din Mediaş, au participat, prin intermediul proiectului Erasmus</a:t>
            </a:r>
            <a:r>
              <a:rPr lang="ro-RO" sz="1800">
                <a:latin typeface="Aptos" panose="020B0004020202020204" pitchFamily="34" charset="0"/>
              </a:rPr>
              <a:t>+, la cursul „ Leadership in the classroom” desfăşurat timp de 5 zile în  Katerini, Grecia.</a:t>
            </a:r>
            <a:br>
              <a:rPr lang="ro-RO" sz="1600">
                <a:latin typeface="Arial" panose="020B0604020202020204" pitchFamily="34" charset="0"/>
              </a:rPr>
            </a:br>
            <a:br>
              <a:rPr lang="ro-RO" sz="900">
                <a:latin typeface="MS Shell Dlg 2" panose="020B0604030504040204" pitchFamily="34" charset="0"/>
              </a:rPr>
            </a:br>
            <a:r>
              <a:rPr kumimoji="0" lang="ro-RO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STRUCTURA CURSULUI LEADERSHIP IN THE CLASSROOM</a:t>
            </a:r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3149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u 1">
            <a:extLst>
              <a:ext uri="{FF2B5EF4-FFF2-40B4-BE49-F238E27FC236}">
                <a16:creationId xmlns:a16="http://schemas.microsoft.com/office/drawing/2014/main" id="{C946F458-B670-072B-AA98-A1A40E1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1" y="162232"/>
            <a:ext cx="11176819" cy="271370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7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ZIUA 1: Ce este LEADERSHIPUL? </a:t>
            </a:r>
            <a:br>
              <a:rPr lang="ro-RO" sz="27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24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Definiție și tipuri de leadership. Profesorul ca model de lider în clasă.</a:t>
            </a:r>
            <a:br>
              <a:rPr lang="ro-RO" sz="24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24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Importanța predării </a:t>
            </a:r>
            <a:r>
              <a:rPr lang="ro-RO" sz="24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leadershipului</a:t>
            </a:r>
            <a:r>
              <a:rPr lang="ro-RO" sz="24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și dezvoltării personale a adolescenților.</a:t>
            </a:r>
            <a:br>
              <a:rPr lang="ro-R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sz="3200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5B4E540-9B72-7C86-99D8-053021A73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4" y="2212259"/>
            <a:ext cx="7964129" cy="33478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b="1">
                <a:latin typeface="Aptos" panose="020B0004020202020204" pitchFamily="34" charset="0"/>
              </a:rPr>
              <a:t>LEADERSHIP</a:t>
            </a:r>
            <a:r>
              <a:rPr kumimoji="0" lang="ro-RO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= </a:t>
            </a:r>
            <a:r>
              <a:rPr lang="ro-RO" b="1">
                <a:latin typeface="Aptos" panose="020B0004020202020204" pitchFamily="34" charset="0"/>
              </a:rPr>
              <a:t>INFLUENŢĂ</a:t>
            </a:r>
            <a:endParaRPr lang="ro-RO">
              <a:latin typeface="Aptos" panose="020B0004020202020204" pitchFamily="34" charset="0"/>
            </a:endParaRPr>
          </a:p>
          <a:p>
            <a:pPr>
              <a:buNone/>
            </a:pPr>
            <a:r>
              <a:rPr lang="ro-RO">
                <a:latin typeface="Tenorite" panose="00000500000000000000" pitchFamily="2" charset="0"/>
              </a:rPr>
              <a:t>Lider bun = Abilități de leadership + Valori / Influență</a:t>
            </a:r>
          </a:p>
          <a:p>
            <a:pPr marL="1798638" marR="0" lvl="0" indent="-1798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o-RO">
                <a:latin typeface="Tenorite" panose="00000500000000000000" pitchFamily="2" charset="0"/>
              </a:rPr>
              <a:t>Lider rău = Abilități de leadership + Lipsă de valori /</a:t>
            </a:r>
            <a:r>
              <a:rPr kumimoji="0" lang="ro-R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</a:rPr>
              <a:t>Manipulare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o-RO">
              <a:solidFill>
                <a:prstClr val="black"/>
              </a:solidFill>
              <a:latin typeface="Tenorite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o-RO">
                <a:latin typeface="Tenorite" panose="00000500000000000000" pitchFamily="2" charset="0"/>
              </a:rPr>
              <a:t>  Profesorul = model de lider în clasă</a:t>
            </a:r>
          </a:p>
          <a:p>
            <a:pPr marL="0" indent="0" algn="r">
              <a:buNone/>
            </a:pPr>
            <a:endParaRPr lang="ro-RO" i="1"/>
          </a:p>
          <a:p>
            <a:endParaRPr lang="ro-RO"/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9C640281-98BE-8D03-A5CF-A99E858A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620" y="1485159"/>
            <a:ext cx="3887681" cy="3887681"/>
          </a:xfrm>
          <a:prstGeom prst="rect">
            <a:avLst/>
          </a:prstGeom>
        </p:spPr>
      </p:pic>
      <p:sp>
        <p:nvSpPr>
          <p:cNvPr id="10" name="CasetăText 9">
            <a:extLst>
              <a:ext uri="{FF2B5EF4-FFF2-40B4-BE49-F238E27FC236}">
                <a16:creationId xmlns:a16="http://schemas.microsoft.com/office/drawing/2014/main" id="{D4657445-CA82-982C-ECE4-A4ED3707099B}"/>
              </a:ext>
            </a:extLst>
          </p:cNvPr>
          <p:cNvSpPr txBox="1"/>
          <p:nvPr/>
        </p:nvSpPr>
        <p:spPr>
          <a:xfrm>
            <a:off x="4313643" y="5235678"/>
            <a:ext cx="7698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ro-RO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ro-RO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"Ceea ce reprezintă profesorul este mai important decât ceea ce predă." (Karl </a:t>
            </a:r>
            <a:r>
              <a:rPr kumimoji="0" lang="ro-RO" sz="2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Manninger</a:t>
            </a:r>
            <a:r>
              <a:rPr kumimoji="0" lang="ro-RO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4077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u 1">
            <a:extLst>
              <a:ext uri="{FF2B5EF4-FFF2-40B4-BE49-F238E27FC236}">
                <a16:creationId xmlns:a16="http://schemas.microsoft.com/office/drawing/2014/main" id="{7692F7BF-B730-CA67-C0DA-EE3C1E9D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4" y="132735"/>
            <a:ext cx="10940845" cy="979385"/>
          </a:xfrm>
        </p:spPr>
        <p:txBody>
          <a:bodyPr>
            <a:normAutofit/>
          </a:bodyPr>
          <a:lstStyle/>
          <a:p>
            <a:r>
              <a:rPr lang="ro-RO" sz="2800">
                <a:latin typeface="Tenorite" panose="00000500000000000000" pitchFamily="2" charset="0"/>
              </a:rPr>
              <a:t>"NIVELURILE PIRAMIDEI LIDERULUI"</a:t>
            </a:r>
          </a:p>
        </p:txBody>
      </p:sp>
      <p:pic>
        <p:nvPicPr>
          <p:cNvPr id="4" name="Substituent conținut 3">
            <a:extLst>
              <a:ext uri="{FF2B5EF4-FFF2-40B4-BE49-F238E27FC236}">
                <a16:creationId xmlns:a16="http://schemas.microsoft.com/office/drawing/2014/main" id="{60E40828-558E-F035-EE78-81576D772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565" y="438698"/>
            <a:ext cx="7257435" cy="5936608"/>
          </a:xfrm>
          <a:prstGeom prst="rect">
            <a:avLst/>
          </a:prstGeom>
        </p:spPr>
      </p:pic>
      <p:sp>
        <p:nvSpPr>
          <p:cNvPr id="23" name="Dreptunghi 22">
            <a:extLst>
              <a:ext uri="{FF2B5EF4-FFF2-40B4-BE49-F238E27FC236}">
                <a16:creationId xmlns:a16="http://schemas.microsoft.com/office/drawing/2014/main" id="{38D04B3A-2E98-37CD-C635-94941CEF9034}"/>
              </a:ext>
            </a:extLst>
          </p:cNvPr>
          <p:cNvSpPr/>
          <p:nvPr/>
        </p:nvSpPr>
        <p:spPr>
          <a:xfrm>
            <a:off x="838197" y="5701884"/>
            <a:ext cx="3453580" cy="8148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DREPTURI </a:t>
            </a: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Oamenii te urmează pentru că trebuie.</a:t>
            </a:r>
          </a:p>
        </p:txBody>
      </p:sp>
      <p:sp>
        <p:nvSpPr>
          <p:cNvPr id="24" name="Dreptunghi: colțuri rotunjite 23">
            <a:extLst>
              <a:ext uri="{FF2B5EF4-FFF2-40B4-BE49-F238E27FC236}">
                <a16:creationId xmlns:a16="http://schemas.microsoft.com/office/drawing/2014/main" id="{D0329023-AB4D-3DAE-E167-86C3AF9D841F}"/>
              </a:ext>
            </a:extLst>
          </p:cNvPr>
          <p:cNvSpPr/>
          <p:nvPr/>
        </p:nvSpPr>
        <p:spPr>
          <a:xfrm>
            <a:off x="838199" y="4597777"/>
            <a:ext cx="3453580" cy="814823"/>
          </a:xfrm>
          <a:prstGeom prst="roundRect">
            <a:avLst>
              <a:gd name="adj" fmla="val 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b="1" err="1">
                <a:solidFill>
                  <a:schemeClr val="bg1"/>
                </a:solidFill>
                <a:latin typeface="Calibri" panose="020F0502020204030204"/>
              </a:rPr>
              <a:t>RELAŢII</a:t>
            </a:r>
            <a:r>
              <a:rPr kumimoji="0" lang="nn-N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Oamenii te urmează pentru că vor ei.</a:t>
            </a:r>
          </a:p>
        </p:txBody>
      </p:sp>
      <p:sp>
        <p:nvSpPr>
          <p:cNvPr id="25" name="Dreptunghi: colțuri rotunjite 24">
            <a:extLst>
              <a:ext uri="{FF2B5EF4-FFF2-40B4-BE49-F238E27FC236}">
                <a16:creationId xmlns:a16="http://schemas.microsoft.com/office/drawing/2014/main" id="{79A8FE2D-2607-6F42-8DA9-07DE7468C01F}"/>
              </a:ext>
            </a:extLst>
          </p:cNvPr>
          <p:cNvSpPr/>
          <p:nvPr/>
        </p:nvSpPr>
        <p:spPr>
          <a:xfrm>
            <a:off x="838200" y="3428999"/>
            <a:ext cx="3453580" cy="879493"/>
          </a:xfrm>
          <a:prstGeom prst="roundRect">
            <a:avLst/>
          </a:prstGeom>
          <a:solidFill>
            <a:srgbClr val="CD99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REZULTATE</a:t>
            </a: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Oamenii te urmează pentru ceea ce ai realizat pentru organizație.</a:t>
            </a:r>
          </a:p>
        </p:txBody>
      </p:sp>
      <p:sp>
        <p:nvSpPr>
          <p:cNvPr id="26" name="Dreptunghi: colțuri rotunjite 25">
            <a:extLst>
              <a:ext uri="{FF2B5EF4-FFF2-40B4-BE49-F238E27FC236}">
                <a16:creationId xmlns:a16="http://schemas.microsoft.com/office/drawing/2014/main" id="{F4B9E925-DA16-CCED-7F70-4DEBA39B7DDD}"/>
              </a:ext>
            </a:extLst>
          </p:cNvPr>
          <p:cNvSpPr/>
          <p:nvPr/>
        </p:nvSpPr>
        <p:spPr>
          <a:xfrm>
            <a:off x="838201" y="2269255"/>
            <a:ext cx="3453580" cy="979385"/>
          </a:xfrm>
          <a:prstGeom prst="roundRect">
            <a:avLst/>
          </a:prstGeom>
          <a:solidFill>
            <a:srgbClr val="FF99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DEZVOLTAREA OAMENILOR</a:t>
            </a:r>
            <a:r>
              <a:rPr lang="ro-RO" b="1">
                <a:solidFill>
                  <a:schemeClr val="bg1"/>
                </a:solidFill>
                <a:latin typeface="Calibri" panose="020F0502020204030204"/>
              </a:rPr>
              <a:t>-</a:t>
            </a:r>
            <a:endParaRPr kumimoji="0" lang="ro-RO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Oamenii te urmează pentru ceea ce ai făcut personal pentru ei.</a:t>
            </a:r>
          </a:p>
        </p:txBody>
      </p:sp>
      <p:sp>
        <p:nvSpPr>
          <p:cNvPr id="28" name="Dreptunghi: colțuri rotunjite 27">
            <a:extLst>
              <a:ext uri="{FF2B5EF4-FFF2-40B4-BE49-F238E27FC236}">
                <a16:creationId xmlns:a16="http://schemas.microsoft.com/office/drawing/2014/main" id="{17B18130-7E18-A9EC-13BC-D1EAA512FB28}"/>
              </a:ext>
            </a:extLst>
          </p:cNvPr>
          <p:cNvSpPr/>
          <p:nvPr/>
        </p:nvSpPr>
        <p:spPr>
          <a:xfrm>
            <a:off x="838201" y="1061884"/>
            <a:ext cx="3453576" cy="1027012"/>
          </a:xfrm>
          <a:prstGeom prst="roundRect">
            <a:avLst/>
          </a:prstGeom>
          <a:solidFill>
            <a:srgbClr val="B212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APOGEUL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</a:t>
            </a:r>
            <a: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Oamenii te urmează pentru ceea ce ești și ceea ce reprezinți.</a:t>
            </a:r>
          </a:p>
        </p:txBody>
      </p:sp>
    </p:spTree>
    <p:extLst>
      <p:ext uri="{BB962C8B-B14F-4D97-AF65-F5344CB8AC3E}">
        <p14:creationId xmlns:p14="http://schemas.microsoft.com/office/powerpoint/2010/main" val="209224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Nomogramă 8">
            <a:extLst>
              <a:ext uri="{FF2B5EF4-FFF2-40B4-BE49-F238E27FC236}">
                <a16:creationId xmlns:a16="http://schemas.microsoft.com/office/drawing/2014/main" id="{84954632-0BF7-257A-504B-3A3E77FC82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509717"/>
              </p:ext>
            </p:extLst>
          </p:nvPr>
        </p:nvGraphicFramePr>
        <p:xfrm>
          <a:off x="242807" y="122857"/>
          <a:ext cx="7583837" cy="6469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setăText 9">
            <a:extLst>
              <a:ext uri="{FF2B5EF4-FFF2-40B4-BE49-F238E27FC236}">
                <a16:creationId xmlns:a16="http://schemas.microsoft.com/office/drawing/2014/main" id="{7BBDA42B-1051-D4E4-D094-71029F3F9729}"/>
              </a:ext>
            </a:extLst>
          </p:cNvPr>
          <p:cNvSpPr txBox="1"/>
          <p:nvPr/>
        </p:nvSpPr>
        <p:spPr>
          <a:xfrm>
            <a:off x="5486401" y="1135626"/>
            <a:ext cx="6462792" cy="1554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o-RO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crezi despre tine? Diferența dintre imagine de sine, stimă de sine și încredere în sine. Factori care slăbesc încrederea în sine la adolescenți. Metode de îmbunătățire a imaginii și aprecierii de sine. Exercițiu practic: Tronul Regelui.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o-RO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309DACE3-F744-6092-A74B-A7EB942A79B8}"/>
              </a:ext>
            </a:extLst>
          </p:cNvPr>
          <p:cNvSpPr txBox="1"/>
          <p:nvPr/>
        </p:nvSpPr>
        <p:spPr>
          <a:xfrm>
            <a:off x="4463512" y="2481351"/>
            <a:ext cx="7151218" cy="66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o-RO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hestionar privind viziunea asupra viitorului. IMAGINAȚIE vs VIZIUNE. Exercițiu practic: Harta Visurilor.</a:t>
            </a:r>
          </a:p>
        </p:txBody>
      </p:sp>
      <p:sp>
        <p:nvSpPr>
          <p:cNvPr id="12" name="CasetăText 11">
            <a:extLst>
              <a:ext uri="{FF2B5EF4-FFF2-40B4-BE49-F238E27FC236}">
                <a16:creationId xmlns:a16="http://schemas.microsoft.com/office/drawing/2014/main" id="{A523AD4E-5CD3-BB05-0ABB-06A328375A85}"/>
              </a:ext>
            </a:extLst>
          </p:cNvPr>
          <p:cNvSpPr txBox="1"/>
          <p:nvPr/>
        </p:nvSpPr>
        <p:spPr>
          <a:xfrm>
            <a:off x="5810865" y="3697072"/>
            <a:ext cx="5973347" cy="141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Relația cu banii; prejudecăți legate de bani.</a:t>
            </a:r>
            <a:endParaRPr lang="ro-RO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Educația financiară: stabilirea de obiective financiare SMART; Exerciții practice: Buget personal și fond de rezervă.</a:t>
            </a:r>
            <a:endParaRPr lang="ro-RO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o-RO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setăText 12">
            <a:extLst>
              <a:ext uri="{FF2B5EF4-FFF2-40B4-BE49-F238E27FC236}">
                <a16:creationId xmlns:a16="http://schemas.microsoft.com/office/drawing/2014/main" id="{0D50B9B8-52E6-3D8D-E1D2-A62B49687A78}"/>
              </a:ext>
            </a:extLst>
          </p:cNvPr>
          <p:cNvSpPr txBox="1"/>
          <p:nvPr/>
        </p:nvSpPr>
        <p:spPr>
          <a:xfrm>
            <a:off x="5176434" y="5145437"/>
            <a:ext cx="5973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Definirea potențialului. Mentalități care modelează viața. Chestionar pentru definirea potențialului personal. </a:t>
            </a:r>
          </a:p>
          <a:p>
            <a:r>
              <a:rPr lang="ro-RO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Exercițiu practic: Copacul Vieții.</a:t>
            </a:r>
            <a:endParaRPr lang="ro-RO"/>
          </a:p>
        </p:txBody>
      </p:sp>
      <p:sp>
        <p:nvSpPr>
          <p:cNvPr id="14" name="CasetăText 13">
            <a:extLst>
              <a:ext uri="{FF2B5EF4-FFF2-40B4-BE49-F238E27FC236}">
                <a16:creationId xmlns:a16="http://schemas.microsoft.com/office/drawing/2014/main" id="{005E34A1-6EC8-C6F4-1E9C-C018E7028E5D}"/>
              </a:ext>
            </a:extLst>
          </p:cNvPr>
          <p:cNvSpPr txBox="1"/>
          <p:nvPr/>
        </p:nvSpPr>
        <p:spPr>
          <a:xfrm>
            <a:off x="4011561" y="122857"/>
            <a:ext cx="7723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o-R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Viziunea reprezintă un obiectiv măreț pe care vrei să-l atingi, un scop, o chemare, motivul pentru care te ridici din pat dimineața (mai ales când nu ai chef) sau pentru care ești gata să lupți (atunci când viața seamănă mai degrabă cu o bătălie).</a:t>
            </a:r>
            <a:endParaRPr lang="ro-R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5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86FF094-6FA1-8EC2-0E57-0BE93B32A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73" y="132735"/>
            <a:ext cx="10675792" cy="1002891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o-RO" altLang="ro-R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MODALITĂȚI DE A ÎMBUNĂTĂȚI STIMA DE SINE (JOHN C. MAXWELL)</a:t>
            </a:r>
            <a:br>
              <a:rPr kumimoji="0" lang="ro-RO" altLang="ro-R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ro-RO" sz="180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A82D9FE2-5587-3CFD-87F4-7A81FD3B6F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6929" y="1032387"/>
            <a:ext cx="5862871" cy="5692878"/>
          </a:xfrm>
          <a:prstGeom prst="rect">
            <a:avLst/>
          </a:prstGeom>
        </p:spPr>
      </p:pic>
      <p:pic>
        <p:nvPicPr>
          <p:cNvPr id="6" name="Substituent conținut 5">
            <a:extLst>
              <a:ext uri="{FF2B5EF4-FFF2-40B4-BE49-F238E27FC236}">
                <a16:creationId xmlns:a16="http://schemas.microsoft.com/office/drawing/2014/main" id="{B8E9BD66-B7B0-7A50-2EF4-51B446C711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34178" y="1135627"/>
            <a:ext cx="5319622" cy="55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28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543F0924-3315-3EC2-A44D-B63FA359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833" y="2169073"/>
            <a:ext cx="3682028" cy="24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533CA1BB-E1F6-A296-BAB9-A465E2B1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871" y="4064596"/>
            <a:ext cx="3011207" cy="246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1489DB60-B6E1-B3FE-F2E7-15B903FA0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452" y="-1"/>
            <a:ext cx="3357563" cy="258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tăText 10">
            <a:extLst>
              <a:ext uri="{FF2B5EF4-FFF2-40B4-BE49-F238E27FC236}">
                <a16:creationId xmlns:a16="http://schemas.microsoft.com/office/drawing/2014/main" id="{5624B065-1876-40E7-98A4-91042B37E601}"/>
              </a:ext>
            </a:extLst>
          </p:cNvPr>
          <p:cNvSpPr txBox="1"/>
          <p:nvPr/>
        </p:nvSpPr>
        <p:spPr>
          <a:xfrm>
            <a:off x="118140" y="445524"/>
            <a:ext cx="762476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ro-RO" sz="2000">
              <a:latin typeface="Tenorite" panose="00000500000000000000" pitchFamily="2" charset="0"/>
            </a:endParaRPr>
          </a:p>
          <a:p>
            <a:pPr>
              <a:buNone/>
            </a:pPr>
            <a:r>
              <a:rPr lang="ro-RO" sz="2000" b="1">
                <a:latin typeface="Tenorite" panose="00000500000000000000" pitchFamily="2" charset="0"/>
              </a:rPr>
              <a:t>Obiectivele activității: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2000">
                <a:latin typeface="Tenorite" panose="00000500000000000000" pitchFamily="2" charset="0"/>
              </a:rPr>
              <a:t>îi va ajuta pe elevi să-și identifice (cunoască) propriile </a:t>
            </a:r>
            <a:r>
              <a:rPr lang="ro-RO" sz="2000" b="1">
                <a:latin typeface="Tenorite" panose="00000500000000000000" pitchFamily="2" charset="0"/>
              </a:rPr>
              <a:t>puncte forte</a:t>
            </a:r>
            <a:r>
              <a:rPr lang="ro-RO" sz="2000">
                <a:latin typeface="Tenorite" panose="00000500000000000000" pitchFamily="2" charset="0"/>
              </a:rPr>
              <a:t>, prin intermediul celorlalți colegi;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2000">
                <a:latin typeface="Tenorite" panose="00000500000000000000" pitchFamily="2" charset="0"/>
              </a:rPr>
              <a:t>creează posibilitatea ca fiecare elev să identifice </a:t>
            </a:r>
            <a:r>
              <a:rPr lang="ro-RO" sz="2000" b="1">
                <a:latin typeface="Tenorite" panose="00000500000000000000" pitchFamily="2" charset="0"/>
              </a:rPr>
              <a:t>părțile pozitive</a:t>
            </a:r>
            <a:r>
              <a:rPr lang="ro-RO" sz="2000">
                <a:latin typeface="Tenorite" panose="00000500000000000000" pitchFamily="2" charset="0"/>
              </a:rPr>
              <a:t> ale colegilor săi și să le împărtășească cu aceștia;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2000">
                <a:latin typeface="Tenorite" panose="00000500000000000000" pitchFamily="2" charset="0"/>
              </a:rPr>
              <a:t>oferă oportunitatea fiecărui elev de a fi </a:t>
            </a:r>
            <a:r>
              <a:rPr lang="ro-RO" sz="2000" b="1">
                <a:latin typeface="Tenorite" panose="00000500000000000000" pitchFamily="2" charset="0"/>
              </a:rPr>
              <a:t>complimentat</a:t>
            </a:r>
            <a:r>
              <a:rPr lang="ro-RO" sz="2000">
                <a:latin typeface="Tenorite" panose="00000500000000000000" pitchFamily="2" charset="0"/>
              </a:rPr>
              <a:t> de colegii săi;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2000">
                <a:latin typeface="Tenorite" panose="00000500000000000000" pitchFamily="2" charset="0"/>
              </a:rPr>
              <a:t>crește gradul de </a:t>
            </a:r>
            <a:r>
              <a:rPr lang="ro-RO" sz="2000" b="1">
                <a:latin typeface="Tenorite" panose="00000500000000000000" pitchFamily="2" charset="0"/>
              </a:rPr>
              <a:t>coeziune</a:t>
            </a:r>
            <a:r>
              <a:rPr lang="ro-RO" sz="2000">
                <a:latin typeface="Tenorite" panose="00000500000000000000" pitchFamily="2" charset="0"/>
              </a:rPr>
              <a:t> al grupului;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2000">
                <a:latin typeface="Tenorite" panose="00000500000000000000" pitchFamily="2" charset="0"/>
              </a:rPr>
              <a:t>contribuie la </a:t>
            </a:r>
            <a:r>
              <a:rPr lang="ro-RO" sz="2000" b="1">
                <a:latin typeface="Tenorite" panose="00000500000000000000" pitchFamily="2" charset="0"/>
              </a:rPr>
              <a:t>creșterea stimei de sine</a:t>
            </a:r>
            <a:r>
              <a:rPr lang="ro-RO" sz="2000">
                <a:latin typeface="Tenorite" panose="00000500000000000000" pitchFamily="2" charset="0"/>
              </a:rPr>
              <a:t> a tuturor participanților;</a:t>
            </a:r>
          </a:p>
          <a:p>
            <a:pPr>
              <a:buFont typeface="Arial" panose="020B0604020202020204" pitchFamily="34" charset="0"/>
              <a:buChar char="•"/>
            </a:pPr>
            <a:endParaRPr lang="ro-RO"/>
          </a:p>
        </p:txBody>
      </p:sp>
      <p:sp>
        <p:nvSpPr>
          <p:cNvPr id="17" name="Titlu 1">
            <a:extLst>
              <a:ext uri="{FF2B5EF4-FFF2-40B4-BE49-F238E27FC236}">
                <a16:creationId xmlns:a16="http://schemas.microsoft.com/office/drawing/2014/main" id="{B32BC109-4E53-CD70-0418-4B925E17C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6" y="799762"/>
            <a:ext cx="5648633" cy="1029037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o-RO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Exercițiu practic: Tronul Regelui</a:t>
            </a:r>
            <a:br>
              <a:rPr kumimoji="0" lang="ro-RO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lang="ro-RO">
              <a:latin typeface="+mn-lt"/>
            </a:endParaRPr>
          </a:p>
        </p:txBody>
      </p:sp>
      <p:sp>
        <p:nvSpPr>
          <p:cNvPr id="18" name="CasetăText 17">
            <a:extLst>
              <a:ext uri="{FF2B5EF4-FFF2-40B4-BE49-F238E27FC236}">
                <a16:creationId xmlns:a16="http://schemas.microsoft.com/office/drawing/2014/main" id="{82A71600-6EFB-6D70-8EBE-DE58BD81F506}"/>
              </a:ext>
            </a:extLst>
          </p:cNvPr>
          <p:cNvSpPr txBox="1"/>
          <p:nvPr/>
        </p:nvSpPr>
        <p:spPr>
          <a:xfrm>
            <a:off x="176981" y="3664974"/>
            <a:ext cx="67030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</a:rPr>
              <a:t>Metoda de implementare: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ro-R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</a:rPr>
              <a:t>Fiecare elev trebuie să noteze pe o foaie de hârtie un comentariu pozitiv despre ceilalți colegi (despre absolut toți colegii!). După ce complimentele despre colegi au fost notate, un elev va fi selectat, pe rând, pentru a se așeza pe Tronul Regelui (un scaun poziționat astfel încât fiecare elev să-l poată vedea pe Rege). Fiecare elev va veni pe rând în fața Regelui pentru a citi lucrurile pozitive pe care le-a scris despre el.</a:t>
            </a:r>
          </a:p>
        </p:txBody>
      </p:sp>
    </p:spTree>
    <p:extLst>
      <p:ext uri="{BB962C8B-B14F-4D97-AF65-F5344CB8AC3E}">
        <p14:creationId xmlns:p14="http://schemas.microsoft.com/office/powerpoint/2010/main" val="2864329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1915</Words>
  <Application>Microsoft Office PowerPoint</Application>
  <PresentationFormat>Ecran lat</PresentationFormat>
  <Paragraphs>184</Paragraphs>
  <Slides>19</Slides>
  <Notes>1</Notes>
  <HiddenSlides>0</HiddenSlides>
  <MMClips>1</MMClips>
  <ScaleCrop>false</ScaleCrop>
  <HeadingPairs>
    <vt:vector size="6" baseType="variant">
      <vt:variant>
        <vt:lpstr>Fonturi utilizate</vt:lpstr>
      </vt:variant>
      <vt:variant>
        <vt:i4>10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19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Gadugi</vt:lpstr>
      <vt:lpstr>MS Shell Dlg 2</vt:lpstr>
      <vt:lpstr>Open Sans</vt:lpstr>
      <vt:lpstr>Tenorite</vt:lpstr>
      <vt:lpstr>Times New Roman</vt:lpstr>
      <vt:lpstr>Wingdings</vt:lpstr>
      <vt:lpstr>Temă Office</vt:lpstr>
      <vt:lpstr>Prezentare PowerPoint</vt:lpstr>
      <vt:lpstr>Obiectivul general  </vt:lpstr>
      <vt:lpstr>Prezentare PowerPoint</vt:lpstr>
      <vt:lpstr>Prezentare PowerPoint</vt:lpstr>
      <vt:lpstr>ZIUA 1: Ce este LEADERSHIPUL?  Definiție și tipuri de leadership. Profesorul ca model de lider în clasă. Importanța predării leadershipului și dezvoltării personale a adolescenților. </vt:lpstr>
      <vt:lpstr>"NIVELURILE PIRAMIDEI LIDERULUI"</vt:lpstr>
      <vt:lpstr>Prezentare PowerPoint</vt:lpstr>
      <vt:lpstr>MODALITĂȚI DE A ÎMBUNĂTĂȚI STIMA DE SINE (JOHN C. MAXWELL) </vt:lpstr>
      <vt:lpstr>Exercițiu practic: Tronul Regelui  </vt:lpstr>
      <vt:lpstr> </vt:lpstr>
      <vt:lpstr>Prezentare PowerPoint</vt:lpstr>
      <vt:lpstr>Prezentare PowerPoint</vt:lpstr>
      <vt:lpstr>Prezentare PowerPoint</vt:lpstr>
      <vt:lpstr>ZIUA 4: PRIORITIZAREA </vt:lpstr>
      <vt:lpstr>    ZIUA 5 : A DĂRUI – EȘTI CU ADEVĂRAT FERICIT ATUNCI CÂND DĂRUIEȘTI  </vt:lpstr>
      <vt:lpstr>Prezentare PowerPoint</vt:lpstr>
      <vt:lpstr>Prezentare PowerPoint</vt:lpstr>
      <vt:lpstr>                „UN GRAM DE PRACTICĂ VALOREAZA CÂT TONE DE TEORIE.”  Noi, beneficiarii mobilităţii Erasmus+, implementat de Şcoala Gimnazială „Cireşarii” Mediaş în perioada 05.05.2025- 09.05.2025: Brătianu Liliana Carnavel Ionela - Ramona Dărăban Liviu - Mihai Rad - Sîrbu Oana - Raluca Ruxandari Mihaela Seician Liliana - Simona Szasz Maria - Cristina Trifa Liliana Vedislav Ana-Maria                                                       O MÂNĂ DE DASCĂLI CU VOCAŢIE! 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anamariavedislav18@gmail.com</dc:creator>
  <cp:lastModifiedBy>Scoala 3 Medias</cp:lastModifiedBy>
  <cp:revision>22</cp:revision>
  <dcterms:created xsi:type="dcterms:W3CDTF">2025-06-09T11:03:12Z</dcterms:created>
  <dcterms:modified xsi:type="dcterms:W3CDTF">2025-07-30T08:27:10Z</dcterms:modified>
</cp:coreProperties>
</file>